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media1.mp4" ContentType="video/unknown"/>
  <Override PartName="/ppt/media/media2.mp4" ContentType="video/unknown"/>
  <Override PartName="/ppt/media/media3.mp4" ContentType="video/unknown"/>
  <Override PartName="/ppt/media/media4.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1100">
        <a:latin typeface="Helvetica Neue"/>
        <a:ea typeface="Helvetica Neue"/>
        <a:cs typeface="Helvetica Neue"/>
        <a:sym typeface="Helvetica Neue"/>
      </a:defRPr>
    </a:lvl1pPr>
    <a:lvl2pPr indent="228600" defTabSz="457200" latinLnBrk="0">
      <a:lnSpc>
        <a:spcPct val="117999"/>
      </a:lnSpc>
      <a:defRPr sz="1100">
        <a:latin typeface="Helvetica Neue"/>
        <a:ea typeface="Helvetica Neue"/>
        <a:cs typeface="Helvetica Neue"/>
        <a:sym typeface="Helvetica Neue"/>
      </a:defRPr>
    </a:lvl2pPr>
    <a:lvl3pPr indent="457200" defTabSz="457200" latinLnBrk="0">
      <a:lnSpc>
        <a:spcPct val="117999"/>
      </a:lnSpc>
      <a:defRPr sz="1100">
        <a:latin typeface="Helvetica Neue"/>
        <a:ea typeface="Helvetica Neue"/>
        <a:cs typeface="Helvetica Neue"/>
        <a:sym typeface="Helvetica Neue"/>
      </a:defRPr>
    </a:lvl3pPr>
    <a:lvl4pPr indent="685800" defTabSz="457200" latinLnBrk="0">
      <a:lnSpc>
        <a:spcPct val="117999"/>
      </a:lnSpc>
      <a:defRPr sz="1100">
        <a:latin typeface="Helvetica Neue"/>
        <a:ea typeface="Helvetica Neue"/>
        <a:cs typeface="Helvetica Neue"/>
        <a:sym typeface="Helvetica Neue"/>
      </a:defRPr>
    </a:lvl4pPr>
    <a:lvl5pPr indent="914400" defTabSz="457200" latinLnBrk="0">
      <a:lnSpc>
        <a:spcPct val="117999"/>
      </a:lnSpc>
      <a:defRPr sz="1100">
        <a:latin typeface="Helvetica Neue"/>
        <a:ea typeface="Helvetica Neue"/>
        <a:cs typeface="Helvetica Neue"/>
        <a:sym typeface="Helvetica Neue"/>
      </a:defRPr>
    </a:lvl5pPr>
    <a:lvl6pPr indent="1143000" defTabSz="457200" latinLnBrk="0">
      <a:lnSpc>
        <a:spcPct val="117999"/>
      </a:lnSpc>
      <a:defRPr sz="1100">
        <a:latin typeface="Helvetica Neue"/>
        <a:ea typeface="Helvetica Neue"/>
        <a:cs typeface="Helvetica Neue"/>
        <a:sym typeface="Helvetica Neue"/>
      </a:defRPr>
    </a:lvl6pPr>
    <a:lvl7pPr indent="1371600" defTabSz="457200" latinLnBrk="0">
      <a:lnSpc>
        <a:spcPct val="117999"/>
      </a:lnSpc>
      <a:defRPr sz="1100">
        <a:latin typeface="Helvetica Neue"/>
        <a:ea typeface="Helvetica Neue"/>
        <a:cs typeface="Helvetica Neue"/>
        <a:sym typeface="Helvetica Neue"/>
      </a:defRPr>
    </a:lvl7pPr>
    <a:lvl8pPr indent="1600200" defTabSz="457200" latinLnBrk="0">
      <a:lnSpc>
        <a:spcPct val="117999"/>
      </a:lnSpc>
      <a:defRPr sz="1100">
        <a:latin typeface="Helvetica Neue"/>
        <a:ea typeface="Helvetica Neue"/>
        <a:cs typeface="Helvetica Neue"/>
        <a:sym typeface="Helvetica Neue"/>
      </a:defRPr>
    </a:lvl8pPr>
    <a:lvl9pPr indent="1828800" defTabSz="457200" latinLnBrk="0">
      <a:lnSpc>
        <a:spcPct val="117999"/>
      </a:lnSpc>
      <a:defRPr sz="11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标题与副标题">
    <p:spTree>
      <p:nvGrpSpPr>
        <p:cNvPr id="1" name=""/>
        <p:cNvGrpSpPr/>
        <p:nvPr/>
      </p:nvGrpSpPr>
      <p:grpSpPr>
        <a:xfrm>
          <a:off x="0" y="0"/>
          <a:ext cx="0" cy="0"/>
          <a:chOff x="0" y="0"/>
          <a:chExt cx="0" cy="0"/>
        </a:xfrm>
      </p:grpSpPr>
      <p:sp>
        <p:nvSpPr>
          <p:cNvPr id="12" name="线条"/>
          <p:cNvSpPr/>
          <p:nvPr/>
        </p:nvSpPr>
        <p:spPr>
          <a:xfrm>
            <a:off x="571500" y="4749800"/>
            <a:ext cx="11868094"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标题文本"/>
          <p:cNvSpPr txBox="1"/>
          <p:nvPr>
            <p:ph type="title"/>
          </p:nvPr>
        </p:nvSpPr>
        <p:spPr>
          <a:xfrm>
            <a:off x="571500" y="1320800"/>
            <a:ext cx="11861800" cy="3175000"/>
          </a:xfrm>
          <a:prstGeom prst="rect">
            <a:avLst/>
          </a:prstGeom>
        </p:spPr>
        <p:txBody>
          <a:bodyPr/>
          <a:lstStyle/>
          <a:p>
            <a:pPr/>
            <a:r>
              <a:t>标题文本</a:t>
            </a:r>
          </a:p>
        </p:txBody>
      </p:sp>
      <p:sp>
        <p:nvSpPr>
          <p:cNvPr id="14" name="正文级别 1…"/>
          <p:cNvSpPr txBox="1"/>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1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引文">
    <p:spTree>
      <p:nvGrpSpPr>
        <p:cNvPr id="1" name=""/>
        <p:cNvGrpSpPr/>
        <p:nvPr/>
      </p:nvGrpSpPr>
      <p:grpSpPr>
        <a:xfrm>
          <a:off x="0" y="0"/>
          <a:ext cx="0" cy="0"/>
          <a:chOff x="0" y="0"/>
          <a:chExt cx="0" cy="0"/>
        </a:xfrm>
      </p:grpSpPr>
      <p:sp>
        <p:nvSpPr>
          <p:cNvPr id="101" name="–Johnny Appleseed"/>
          <p:cNvSpPr txBox="1"/>
          <p:nvPr>
            <p:ph type="body" sz="quarter" idx="21"/>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2" name="“在此键入引文。”"/>
          <p:cNvSpPr txBox="1"/>
          <p:nvPr>
            <p:ph type="body" sz="quarter" idx="22"/>
          </p:nvPr>
        </p:nvSpPr>
        <p:spPr>
          <a:xfrm>
            <a:off x="1270000" y="4241799"/>
            <a:ext cx="10464800" cy="812801"/>
          </a:xfrm>
          <a:prstGeom prst="rect">
            <a:avLst/>
          </a:prstGeom>
        </p:spPr>
        <p:txBody>
          <a:bodyPr anchor="ctr">
            <a:spAutoFit/>
          </a:bodyPr>
          <a:lstStyle>
            <a:lvl1pPr marL="0" indent="0" algn="ctr" defTabSz="457200">
              <a:spcBef>
                <a:spcPts val="2400"/>
              </a:spcBef>
              <a:buSzTx/>
              <a:buFontTx/>
              <a:buNone/>
              <a:defRPr sz="4000"/>
            </a:lvl1pPr>
          </a:lstStyle>
          <a:p>
            <a:pPr/>
            <a:r>
              <a:t>“在此键入引文。”</a:t>
            </a: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p:spTree>
      <p:nvGrpSpPr>
        <p:cNvPr id="1" name=""/>
        <p:cNvGrpSpPr/>
        <p:nvPr/>
      </p:nvGrpSpPr>
      <p:grpSpPr>
        <a:xfrm>
          <a:off x="0" y="0"/>
          <a:ext cx="0" cy="0"/>
          <a:chOff x="0" y="0"/>
          <a:chExt cx="0" cy="0"/>
        </a:xfrm>
      </p:grpSpPr>
      <p:sp>
        <p:nvSpPr>
          <p:cNvPr id="110" name="图像"/>
          <p:cNvSpPr/>
          <p:nvPr>
            <p:ph type="pic" idx="21"/>
          </p:nvPr>
        </p:nvSpPr>
        <p:spPr>
          <a:xfrm>
            <a:off x="-177800" y="0"/>
            <a:ext cx="13373100" cy="9753600"/>
          </a:xfrm>
          <a:prstGeom prst="rect">
            <a:avLst/>
          </a:prstGeom>
        </p:spPr>
        <p:txBody>
          <a:bodyPr lIns="91439" tIns="45719" rIns="91439" bIns="45719">
            <a:noAutofit/>
          </a:bodyPr>
          <a:lstStyle/>
          <a:p>
            <a:pPr/>
          </a:p>
        </p:txBody>
      </p:sp>
      <p:sp>
        <p:nvSpPr>
          <p:cNvPr id="1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空白">
    <p:spTree>
      <p:nvGrpSpPr>
        <p:cNvPr id="1" name=""/>
        <p:cNvGrpSpPr/>
        <p:nvPr/>
      </p:nvGrpSpPr>
      <p:grpSpPr>
        <a:xfrm>
          <a:off x="0" y="0"/>
          <a:ext cx="0" cy="0"/>
          <a:chOff x="0" y="0"/>
          <a:chExt cx="0" cy="0"/>
        </a:xfrm>
      </p:grpSpPr>
      <p:sp>
        <p:nvSpPr>
          <p:cNvPr id="11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与项目符号">
    <p:spTree>
      <p:nvGrpSpPr>
        <p:cNvPr id="1" name=""/>
        <p:cNvGrpSpPr/>
        <p:nvPr/>
      </p:nvGrpSpPr>
      <p:grpSpPr>
        <a:xfrm>
          <a:off x="0" y="0"/>
          <a:ext cx="0" cy="0"/>
          <a:chOff x="0" y="0"/>
          <a:chExt cx="0" cy="0"/>
        </a:xfrm>
      </p:grpSpPr>
      <p:sp>
        <p:nvSpPr>
          <p:cNvPr id="125" name="Shape 2"/>
          <p:cNvSpPr/>
          <p:nvPr/>
        </p:nvSpPr>
        <p:spPr>
          <a:xfrm>
            <a:off x="571500" y="1968501"/>
            <a:ext cx="11868106" cy="127"/>
          </a:xfrm>
          <a:prstGeom prst="line">
            <a:avLst/>
          </a:prstGeom>
          <a:ln w="12700">
            <a:solidFill>
              <a:srgbClr val="9A9A9A"/>
            </a:solidFill>
            <a:miter lim="400000"/>
          </a:ln>
        </p:spPr>
        <p:txBody>
          <a:bodyPr lIns="45718" tIns="45718" rIns="45718" bIns="45718"/>
          <a:lstStyle/>
          <a:p>
            <a:pPr>
              <a:spcBef>
                <a:spcPts val="1200"/>
              </a:spcBef>
            </a:pPr>
          </a:p>
        </p:txBody>
      </p:sp>
      <p:sp>
        <p:nvSpPr>
          <p:cNvPr id="126" name="标题文本"/>
          <p:cNvSpPr txBox="1"/>
          <p:nvPr>
            <p:ph type="title"/>
          </p:nvPr>
        </p:nvSpPr>
        <p:spPr>
          <a:prstGeom prst="rect">
            <a:avLst/>
          </a:prstGeom>
        </p:spPr>
        <p:txBody>
          <a:bodyPr/>
          <a:lstStyle>
            <a:lvl1pPr>
              <a:spcBef>
                <a:spcPts val="1200"/>
              </a:spcBef>
            </a:lvl1pPr>
          </a:lstStyle>
          <a:p>
            <a:pPr/>
            <a:r>
              <a:t>标题文本</a:t>
            </a:r>
          </a:p>
        </p:txBody>
      </p:sp>
      <p:sp>
        <p:nvSpPr>
          <p:cNvPr id="12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28" name="幻灯片编号"/>
          <p:cNvSpPr txBox="1"/>
          <p:nvPr>
            <p:ph type="sldNum" sz="quarter" idx="2"/>
          </p:nvPr>
        </p:nvSpPr>
        <p:spPr>
          <a:xfrm>
            <a:off x="12268200" y="9194800"/>
            <a:ext cx="312015" cy="299822"/>
          </a:xfrm>
          <a:prstGeom prst="rect">
            <a:avLst/>
          </a:prstGeom>
        </p:spPr>
        <p:txBody>
          <a:bodyPr/>
          <a:lstStyle>
            <a:lvl1pPr>
              <a:spcBef>
                <a:spcPts val="1200"/>
              </a:spcBef>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水平">
    <p:spTree>
      <p:nvGrpSpPr>
        <p:cNvPr id="1" name=""/>
        <p:cNvGrpSpPr/>
        <p:nvPr/>
      </p:nvGrpSpPr>
      <p:grpSpPr>
        <a:xfrm>
          <a:off x="0" y="0"/>
          <a:ext cx="0" cy="0"/>
          <a:chOff x="0" y="0"/>
          <a:chExt cx="0" cy="0"/>
        </a:xfrm>
      </p:grpSpPr>
      <p:sp>
        <p:nvSpPr>
          <p:cNvPr id="22" name="线条"/>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图像"/>
          <p:cNvSpPr/>
          <p:nvPr>
            <p:ph type="pic" idx="21"/>
          </p:nvPr>
        </p:nvSpPr>
        <p:spPr>
          <a:xfrm>
            <a:off x="0" y="-25400"/>
            <a:ext cx="13004800" cy="7725360"/>
          </a:xfrm>
          <a:prstGeom prst="rect">
            <a:avLst/>
          </a:prstGeom>
        </p:spPr>
        <p:txBody>
          <a:bodyPr lIns="91439" tIns="45719" rIns="91439" bIns="45719">
            <a:noAutofit/>
          </a:bodyPr>
          <a:lstStyle/>
          <a:p>
            <a:pPr/>
          </a:p>
        </p:txBody>
      </p:sp>
      <p:sp>
        <p:nvSpPr>
          <p:cNvPr id="24" name="标题文本"/>
          <p:cNvSpPr txBox="1"/>
          <p:nvPr>
            <p:ph type="title"/>
          </p:nvPr>
        </p:nvSpPr>
        <p:spPr>
          <a:xfrm>
            <a:off x="1409700" y="7785100"/>
            <a:ext cx="5791200" cy="1701800"/>
          </a:xfrm>
          <a:prstGeom prst="rect">
            <a:avLst/>
          </a:prstGeom>
        </p:spPr>
        <p:txBody>
          <a:bodyPr anchor="ctr"/>
          <a:lstStyle>
            <a:lvl1pPr algn="r"/>
          </a:lstStyle>
          <a:p>
            <a:pPr/>
            <a:r>
              <a:t>标题文本</a:t>
            </a:r>
          </a:p>
        </p:txBody>
      </p:sp>
      <p:sp>
        <p:nvSpPr>
          <p:cNvPr id="25" name="正文级别 1…"/>
          <p:cNvSpPr txBox="1"/>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 - 居中">
    <p:spTree>
      <p:nvGrpSpPr>
        <p:cNvPr id="1" name=""/>
        <p:cNvGrpSpPr/>
        <p:nvPr/>
      </p:nvGrpSpPr>
      <p:grpSpPr>
        <a:xfrm>
          <a:off x="0" y="0"/>
          <a:ext cx="0" cy="0"/>
          <a:chOff x="0" y="0"/>
          <a:chExt cx="0" cy="0"/>
        </a:xfrm>
      </p:grpSpPr>
      <p:sp>
        <p:nvSpPr>
          <p:cNvPr id="33" name="标题文本"/>
          <p:cNvSpPr txBox="1"/>
          <p:nvPr>
            <p:ph type="title"/>
          </p:nvPr>
        </p:nvSpPr>
        <p:spPr>
          <a:xfrm>
            <a:off x="571500" y="3289300"/>
            <a:ext cx="11861800" cy="3175000"/>
          </a:xfrm>
          <a:prstGeom prst="rect">
            <a:avLst/>
          </a:prstGeom>
        </p:spPr>
        <p:txBody>
          <a:bodyPr anchor="ctr"/>
          <a:lstStyle/>
          <a:p>
            <a:pPr/>
            <a:r>
              <a:t>标题文本</a:t>
            </a:r>
          </a:p>
        </p:txBody>
      </p:sp>
      <p:sp>
        <p:nvSpPr>
          <p:cNvPr id="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垂直">
    <p:spTree>
      <p:nvGrpSpPr>
        <p:cNvPr id="1" name=""/>
        <p:cNvGrpSpPr/>
        <p:nvPr/>
      </p:nvGrpSpPr>
      <p:grpSpPr>
        <a:xfrm>
          <a:off x="0" y="0"/>
          <a:ext cx="0" cy="0"/>
          <a:chOff x="0" y="0"/>
          <a:chExt cx="0" cy="0"/>
        </a:xfrm>
      </p:grpSpPr>
      <p:sp>
        <p:nvSpPr>
          <p:cNvPr id="41" name="线条"/>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图像"/>
          <p:cNvSpPr/>
          <p:nvPr>
            <p:ph type="pic" idx="21"/>
          </p:nvPr>
        </p:nvSpPr>
        <p:spPr>
          <a:xfrm>
            <a:off x="4775200" y="0"/>
            <a:ext cx="15392400" cy="9766300"/>
          </a:xfrm>
          <a:prstGeom prst="rect">
            <a:avLst/>
          </a:prstGeom>
        </p:spPr>
        <p:txBody>
          <a:bodyPr lIns="91439" tIns="45719" rIns="91439" bIns="45719">
            <a:noAutofit/>
          </a:bodyPr>
          <a:lstStyle/>
          <a:p>
            <a:pPr/>
          </a:p>
        </p:txBody>
      </p:sp>
      <p:sp>
        <p:nvSpPr>
          <p:cNvPr id="43" name="标题文本"/>
          <p:cNvSpPr txBox="1"/>
          <p:nvPr>
            <p:ph type="title"/>
          </p:nvPr>
        </p:nvSpPr>
        <p:spPr>
          <a:xfrm>
            <a:off x="571500" y="1435100"/>
            <a:ext cx="5334000" cy="3175000"/>
          </a:xfrm>
          <a:prstGeom prst="rect">
            <a:avLst/>
          </a:prstGeom>
        </p:spPr>
        <p:txBody>
          <a:bodyPr/>
          <a:lstStyle/>
          <a:p>
            <a:pPr/>
            <a:r>
              <a:t>标题文本</a:t>
            </a:r>
          </a:p>
        </p:txBody>
      </p:sp>
      <p:sp>
        <p:nvSpPr>
          <p:cNvPr id="44" name="正文级别 1…"/>
          <p:cNvSpPr txBox="1"/>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52" name="标题文本"/>
          <p:cNvSpPr txBox="1"/>
          <p:nvPr>
            <p:ph type="title"/>
          </p:nvPr>
        </p:nvSpPr>
        <p:spPr>
          <a:prstGeom prst="rect">
            <a:avLst/>
          </a:prstGeom>
        </p:spPr>
        <p:txBody>
          <a:bodyPr/>
          <a:lstStyle/>
          <a:p>
            <a:pPr/>
            <a:r>
              <a:t>标题文本</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60" name="标题文本"/>
          <p:cNvSpPr txBox="1"/>
          <p:nvPr>
            <p:ph type="title"/>
          </p:nvPr>
        </p:nvSpPr>
        <p:spPr>
          <a:prstGeom prst="rect">
            <a:avLst/>
          </a:prstGeom>
        </p:spPr>
        <p:txBody>
          <a:bodyPr/>
          <a:lstStyle/>
          <a:p>
            <a:pPr/>
            <a:r>
              <a:t>标题文本</a:t>
            </a:r>
          </a:p>
        </p:txBody>
      </p:sp>
      <p:sp>
        <p:nvSpPr>
          <p:cNvPr id="6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6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项目符号与照片">
    <p:spTree>
      <p:nvGrpSpPr>
        <p:cNvPr id="1" name=""/>
        <p:cNvGrpSpPr/>
        <p:nvPr/>
      </p:nvGrpSpPr>
      <p:grpSpPr>
        <a:xfrm>
          <a:off x="0" y="0"/>
          <a:ext cx="0" cy="0"/>
          <a:chOff x="0" y="0"/>
          <a:chExt cx="0" cy="0"/>
        </a:xfrm>
      </p:grpSpPr>
      <p:sp>
        <p:nvSpPr>
          <p:cNvPr id="69" name="线条"/>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图像"/>
          <p:cNvSpPr/>
          <p:nvPr>
            <p:ph type="pic" idx="21"/>
          </p:nvPr>
        </p:nvSpPr>
        <p:spPr>
          <a:xfrm>
            <a:off x="6477000" y="-152400"/>
            <a:ext cx="6654800" cy="9906000"/>
          </a:xfrm>
          <a:prstGeom prst="rect">
            <a:avLst/>
          </a:prstGeom>
        </p:spPr>
        <p:txBody>
          <a:bodyPr lIns="91439" tIns="45719" rIns="91439" bIns="45719">
            <a:noAutofit/>
          </a:bodyPr>
          <a:lstStyle/>
          <a:p>
            <a:pPr/>
          </a:p>
        </p:txBody>
      </p:sp>
      <p:sp>
        <p:nvSpPr>
          <p:cNvPr id="71" name="标题文本"/>
          <p:cNvSpPr txBox="1"/>
          <p:nvPr>
            <p:ph type="title"/>
          </p:nvPr>
        </p:nvSpPr>
        <p:spPr>
          <a:xfrm>
            <a:off x="571500" y="330200"/>
            <a:ext cx="5080000" cy="1397000"/>
          </a:xfrm>
          <a:prstGeom prst="rect">
            <a:avLst/>
          </a:prstGeom>
        </p:spPr>
        <p:txBody>
          <a:bodyPr/>
          <a:lstStyle/>
          <a:p>
            <a:pPr/>
            <a:r>
              <a:t>标题文本</a:t>
            </a:r>
          </a:p>
        </p:txBody>
      </p:sp>
      <p:sp>
        <p:nvSpPr>
          <p:cNvPr id="72" name="正文级别 1…"/>
          <p:cNvSpPr txBox="1"/>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510743" y="9194800"/>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项目符号">
    <p:spTree>
      <p:nvGrpSpPr>
        <p:cNvPr id="1" name=""/>
        <p:cNvGrpSpPr/>
        <p:nvPr/>
      </p:nvGrpSpPr>
      <p:grpSpPr>
        <a:xfrm>
          <a:off x="0" y="0"/>
          <a:ext cx="0" cy="0"/>
          <a:chOff x="0" y="0"/>
          <a:chExt cx="0" cy="0"/>
        </a:xfrm>
      </p:grpSpPr>
      <p:sp>
        <p:nvSpPr>
          <p:cNvPr id="80" name="正文级别 1…"/>
          <p:cNvSpPr txBox="1"/>
          <p:nvPr>
            <p:ph type="body" idx="1"/>
          </p:nvPr>
        </p:nvSpPr>
        <p:spPr>
          <a:xfrm>
            <a:off x="889000" y="889000"/>
            <a:ext cx="11214100" cy="79629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3 联">
    <p:spTree>
      <p:nvGrpSpPr>
        <p:cNvPr id="1" name=""/>
        <p:cNvGrpSpPr/>
        <p:nvPr/>
      </p:nvGrpSpPr>
      <p:grpSpPr>
        <a:xfrm>
          <a:off x="0" y="0"/>
          <a:ext cx="0" cy="0"/>
          <a:chOff x="0" y="0"/>
          <a:chExt cx="0" cy="0"/>
        </a:xfrm>
      </p:grpSpPr>
      <p:sp>
        <p:nvSpPr>
          <p:cNvPr id="88" name="线条"/>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线条"/>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图像"/>
          <p:cNvSpPr/>
          <p:nvPr>
            <p:ph type="pic" sz="half" idx="21"/>
          </p:nvPr>
        </p:nvSpPr>
        <p:spPr>
          <a:xfrm>
            <a:off x="9168011" y="4584788"/>
            <a:ext cx="6506665" cy="4343401"/>
          </a:xfrm>
          <a:prstGeom prst="rect">
            <a:avLst/>
          </a:prstGeom>
        </p:spPr>
        <p:txBody>
          <a:bodyPr lIns="91439" tIns="45719" rIns="91439" bIns="45719">
            <a:noAutofit/>
          </a:bodyPr>
          <a:lstStyle/>
          <a:p>
            <a:pPr/>
          </a:p>
        </p:txBody>
      </p:sp>
      <p:sp>
        <p:nvSpPr>
          <p:cNvPr id="91" name="图像"/>
          <p:cNvSpPr/>
          <p:nvPr>
            <p:ph type="pic" sz="quarter" idx="22"/>
          </p:nvPr>
        </p:nvSpPr>
        <p:spPr>
          <a:xfrm>
            <a:off x="9182100" y="-101600"/>
            <a:ext cx="3365500" cy="5003800"/>
          </a:xfrm>
          <a:prstGeom prst="rect">
            <a:avLst/>
          </a:prstGeom>
        </p:spPr>
        <p:txBody>
          <a:bodyPr lIns="91439" tIns="45719" rIns="91439" bIns="45719">
            <a:noAutofit/>
          </a:bodyPr>
          <a:lstStyle/>
          <a:p>
            <a:pPr/>
          </a:p>
        </p:txBody>
      </p:sp>
      <p:sp>
        <p:nvSpPr>
          <p:cNvPr id="92" name="图像"/>
          <p:cNvSpPr/>
          <p:nvPr>
            <p:ph type="pic" idx="23"/>
          </p:nvPr>
        </p:nvSpPr>
        <p:spPr>
          <a:xfrm>
            <a:off x="-800100" y="469900"/>
            <a:ext cx="11049000" cy="8053993"/>
          </a:xfrm>
          <a:prstGeom prst="rect">
            <a:avLst/>
          </a:prstGeom>
        </p:spPr>
        <p:txBody>
          <a:bodyPr lIns="91439" tIns="45719" rIns="91439" bIns="45719">
            <a:noAutofit/>
          </a:bodyPr>
          <a:lstStyle/>
          <a:p>
            <a:pPr/>
          </a:p>
        </p:txBody>
      </p:sp>
      <p:sp>
        <p:nvSpPr>
          <p:cNvPr id="93" name="正文级别 1…"/>
          <p:cNvSpPr txBox="1"/>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228600">
              <a:spcBef>
                <a:spcPts val="0"/>
              </a:spcBef>
              <a:buSzTx/>
              <a:buFontTx/>
              <a:buNone/>
              <a:defRPr sz="2600">
                <a:latin typeface="Helvetica Neue"/>
                <a:ea typeface="Helvetica Neue"/>
                <a:cs typeface="Helvetica Neue"/>
                <a:sym typeface="Helvetica Neue"/>
              </a:defRPr>
            </a:lvl2pPr>
            <a:lvl3pPr marL="0" indent="457200">
              <a:spcBef>
                <a:spcPts val="0"/>
              </a:spcBef>
              <a:buSzTx/>
              <a:buFontTx/>
              <a:buNone/>
              <a:defRPr sz="2600">
                <a:latin typeface="Helvetica Neue"/>
                <a:ea typeface="Helvetica Neue"/>
                <a:cs typeface="Helvetica Neue"/>
                <a:sym typeface="Helvetica Neue"/>
              </a:defRPr>
            </a:lvl3pPr>
            <a:lvl4pPr marL="0" indent="685800">
              <a:spcBef>
                <a:spcPts val="0"/>
              </a:spcBef>
              <a:buSzTx/>
              <a:buFontTx/>
              <a:buNone/>
              <a:defRPr sz="2600">
                <a:latin typeface="Helvetica Neue"/>
                <a:ea typeface="Helvetica Neue"/>
                <a:cs typeface="Helvetica Neue"/>
                <a:sym typeface="Helvetica Neue"/>
              </a:defRPr>
            </a:lvl4pPr>
            <a:lvl5pPr marL="0" indent="914400">
              <a:spcBef>
                <a:spcPts val="0"/>
              </a:spcBef>
              <a:buSzTx/>
              <a:buFontTx/>
              <a:buNone/>
              <a:defRPr sz="2600">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sp>
        <p:nvSpPr>
          <p:cNvPr id="9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线条"/>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标题文本"/>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标题文本</a:t>
            </a:r>
          </a:p>
        </p:txBody>
      </p:sp>
      <p:sp>
        <p:nvSpPr>
          <p:cNvPr id="4" name="正文级别 1…"/>
          <p:cNvSpPr txBox="1"/>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12268199" y="9194800"/>
            <a:ext cx="312015" cy="299822"/>
          </a:xfrm>
          <a:prstGeom prst="rect">
            <a:avLst/>
          </a:prstGeom>
          <a:ln w="12700">
            <a:miter lim="400000"/>
          </a:ln>
        </p:spPr>
        <p:txBody>
          <a:bodyPr wrap="none" lIns="50800" tIns="50800" rIns="50800" bIns="50800">
            <a:spAutoFit/>
          </a:bodyPr>
          <a:lstStyle>
            <a:lvl1pPr algn="r">
              <a:defRPr sz="14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b="0" baseline="0" cap="none" i="0" spc="0" strike="noStrike" sz="4200" u="none">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en.wikipedia.org/wiki/Amino_acid" TargetMode="External"/><Relationship Id="rId4" Type="http://schemas.openxmlformats.org/officeDocument/2006/relationships/hyperlink" Target="https://en.wikipedia.org/wiki/Peptide_bond" TargetMode="External"/><Relationship Id="rId5" Type="http://schemas.openxmlformats.org/officeDocument/2006/relationships/image" Target="../media/image1.tif"/><Relationship Id="rId6" Type="http://schemas.openxmlformats.org/officeDocument/2006/relationships/image" Target="../media/image2.tif"/><Relationship Id="rId7"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tif"/><Relationship Id="rId4" Type="http://schemas.openxmlformats.org/officeDocument/2006/relationships/hyperlink" Target="http://www.biomedcentral.com/1471-2105/11/306" TargetMode="External"/><Relationship Id="rId5" Type="http://schemas.openxmlformats.org/officeDocument/2006/relationships/hyperlink" Target="https://swissmodel.expasy.org/course/text/chapter3.htm" TargetMode="External"/><Relationship Id="rId6" Type="http://schemas.openxmlformats.org/officeDocument/2006/relationships/hyperlink" Target="http://www.mlb.co.jp/linux/science/garlic/doc/commands/dihedrals.html"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tif"/><Relationship Id="rId4" Type="http://schemas.openxmlformats.org/officeDocument/2006/relationships/hyperlink" Target="https://www3.cmbi.umcn.nl/wiki/index.php/Backbone" TargetMode="External"/><Relationship Id="rId5" Type="http://schemas.openxmlformats.org/officeDocument/2006/relationships/hyperlink" Target="https://www3.cmbi.umcn.nl/wiki/index.php/Protein" TargetMode="External"/><Relationship Id="rId6" Type="http://schemas.openxmlformats.org/officeDocument/2006/relationships/hyperlink" Target="https://www3.cmbi.umcn.nl/wiki/index.php/Phi-psi_angle" TargetMode="External"/><Relationship Id="rId7" Type="http://schemas.openxmlformats.org/officeDocument/2006/relationships/hyperlink" Target="https://www3.cmbi.umcn.nl/wiki/index.php/Omega_angle" TargetMode="External"/><Relationship Id="rId8" Type="http://schemas.openxmlformats.org/officeDocument/2006/relationships/hyperlink" Target="https://www3.cmbi.umcn.nl/wiki/index.php/Peptide_bond"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3.cmbi.umcn.nl/wiki/index.php/Secondary_structure" TargetMode="External"/><Relationship Id="rId4" Type="http://schemas.openxmlformats.org/officeDocument/2006/relationships/hyperlink" Target="https://www3.cmbi.umcn.nl/wiki/index.php/Backbone" TargetMode="External"/><Relationship Id="rId5" Type="http://schemas.openxmlformats.org/officeDocument/2006/relationships/hyperlink" Target="https://www3.cmbi.umcn.nl/wiki/index.php/Ramachandran_plot" TargetMode="External"/><Relationship Id="rId6" Type="http://schemas.openxmlformats.org/officeDocument/2006/relationships/hyperlink" Target="https://www3.cmbi.umcn.nl/wiki/index.php/Side_chain" TargetMode="External"/><Relationship Id="rId7" Type="http://schemas.openxmlformats.org/officeDocument/2006/relationships/hyperlink" Target="https://www3.cmbi.umcn.nl/wiki/index.php/Chi-angle" TargetMode="External"/><Relationship Id="rId8" Type="http://schemas.openxmlformats.org/officeDocument/2006/relationships/image" Target="../media/image1.gif"/><Relationship Id="rId9"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nature.com/articles/s41586-021-03819-2/email/correspondent/c1/new" TargetMode="External"/><Relationship Id="rId3" Type="http://schemas.openxmlformats.org/officeDocument/2006/relationships/hyperlink" Target="https://www.nature.com/articles/s41586-021-03819-2/email/correspondent/c2/new" TargetMode="External"/><Relationship Id="rId4" Type="http://schemas.openxmlformats.org/officeDocument/2006/relationships/image" Target="../media/image1.png"/><Relationship Id="rId5" Type="http://schemas.openxmlformats.org/officeDocument/2006/relationships/hyperlink" Target="https://www.nature.com/subjects/computational-biophysics" TargetMode="External"/><Relationship Id="rId6" Type="http://schemas.openxmlformats.org/officeDocument/2006/relationships/hyperlink" Target="https://www.nature.com/subjects/machine-learning" TargetMode="External"/><Relationship Id="rId7" Type="http://schemas.openxmlformats.org/officeDocument/2006/relationships/hyperlink" Target="https://www.nature.com/subjects/protein-structure-predictions" TargetMode="External"/><Relationship Id="rId8" Type="http://schemas.openxmlformats.org/officeDocument/2006/relationships/hyperlink" Target="https://www.nature.com/subjects/structural-biology"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jpeg"/><Relationship Id="rId4" Type="http://schemas.openxmlformats.org/officeDocument/2006/relationships/image" Target="../media/image7.png"/><Relationship Id="rId5" Type="http://schemas.openxmlformats.org/officeDocument/2006/relationships/image" Target="../media/image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5.jpeg"/><Relationship Id="rId4" Type="http://schemas.openxmlformats.org/officeDocument/2006/relationships/image" Target="../media/image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1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1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video" Target="../media/media4.mp4"/><Relationship Id="rId4" Type="http://schemas.microsoft.com/office/2007/relationships/media" Target="../media/media4.mp4"/><Relationship Id="rId5"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thub.com/chenxingqiang/ref-Alphafold-Code"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hyperlink" Target="https://github.com/chenxingqiang/ref-Alphafold-Code"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Highly Accurate Protein Structure Prediction…"/>
          <p:cNvSpPr txBox="1"/>
          <p:nvPr>
            <p:ph type="ctrTitle"/>
          </p:nvPr>
        </p:nvSpPr>
        <p:spPr>
          <a:xfrm>
            <a:off x="571500" y="1566763"/>
            <a:ext cx="11861800" cy="3175001"/>
          </a:xfrm>
          <a:prstGeom prst="rect">
            <a:avLst/>
          </a:prstGeom>
        </p:spPr>
        <p:txBody>
          <a:bodyPr/>
          <a:lstStyle/>
          <a:p>
            <a:pPr>
              <a:defRPr b="1" sz="4500">
                <a:latin typeface="Times Roman"/>
                <a:ea typeface="Times Roman"/>
                <a:cs typeface="Times Roman"/>
                <a:sym typeface="Times Roman"/>
              </a:defRPr>
            </a:pPr>
            <a:r>
              <a:t> Highly Accurate Protein Structure Prediction </a:t>
            </a:r>
          </a:p>
          <a:p>
            <a:pPr>
              <a:defRPr b="1" sz="4500">
                <a:latin typeface="Times Roman"/>
                <a:ea typeface="Times Roman"/>
                <a:cs typeface="Times Roman"/>
                <a:sym typeface="Times Roman"/>
              </a:defRPr>
            </a:pPr>
            <a:r>
              <a:t> with AlphaFold</a:t>
            </a:r>
          </a:p>
        </p:txBody>
      </p:sp>
      <p:sp>
        <p:nvSpPr>
          <p:cNvPr id="138" name="报告人：陈星强"/>
          <p:cNvSpPr txBox="1"/>
          <p:nvPr>
            <p:ph type="subTitle" sz="quarter" idx="1"/>
          </p:nvPr>
        </p:nvSpPr>
        <p:spPr>
          <a:xfrm>
            <a:off x="571500" y="5016500"/>
            <a:ext cx="10846545" cy="1558988"/>
          </a:xfrm>
          <a:prstGeom prst="rect">
            <a:avLst/>
          </a:prstGeom>
        </p:spPr>
        <p:txBody>
          <a:bodyPr/>
          <a:lstStyle/>
          <a:p>
            <a:pPr/>
            <a:r>
              <a:t>报告人：陈星强</a:t>
            </a:r>
          </a:p>
        </p:txBody>
      </p:sp>
      <p:sp>
        <p:nvSpPr>
          <p:cNvPr id="139" name="Artificial Intelligence 前沿论文解读"/>
          <p:cNvSpPr txBox="1"/>
          <p:nvPr/>
        </p:nvSpPr>
        <p:spPr>
          <a:xfrm>
            <a:off x="571500" y="749300"/>
            <a:ext cx="9769724" cy="5427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60831">
              <a:defRPr sz="2496">
                <a:solidFill>
                  <a:srgbClr val="747474"/>
                </a:solidFill>
                <a:latin typeface="Helvetica Neue"/>
                <a:ea typeface="Helvetica Neue"/>
                <a:cs typeface="Helvetica Neue"/>
                <a:sym typeface="Helvetica Neue"/>
              </a:defRPr>
            </a:lvl1pPr>
          </a:lstStyle>
          <a:p>
            <a:pPr/>
            <a:r>
              <a:t>Artificial Intelligence 前沿论文解读</a:t>
            </a:r>
          </a:p>
        </p:txBody>
      </p:sp>
      <p:grpSp>
        <p:nvGrpSpPr>
          <p:cNvPr id="142" name="成组"/>
          <p:cNvGrpSpPr/>
          <p:nvPr/>
        </p:nvGrpSpPr>
        <p:grpSpPr>
          <a:xfrm>
            <a:off x="369422" y="8800289"/>
            <a:ext cx="12255501" cy="420723"/>
            <a:chOff x="0" y="0"/>
            <a:chExt cx="12255500" cy="420722"/>
          </a:xfrm>
        </p:grpSpPr>
        <p:sp>
          <p:nvSpPr>
            <p:cNvPr id="14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4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143" name="图像" descr="图像"/>
          <p:cNvPicPr>
            <a:picLocks noChangeAspect="1"/>
          </p:cNvPicPr>
          <p:nvPr/>
        </p:nvPicPr>
        <p:blipFill>
          <a:blip r:embed="rId3">
            <a:extLst/>
          </a:blip>
          <a:stretch>
            <a:fillRect/>
          </a:stretch>
        </p:blipFill>
        <p:spPr>
          <a:xfrm>
            <a:off x="8338818" y="5334411"/>
            <a:ext cx="2584626" cy="258462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基础信息 概念解释 肽键"/>
          <p:cNvSpPr txBox="1"/>
          <p:nvPr>
            <p:ph type="title"/>
          </p:nvPr>
        </p:nvSpPr>
        <p:spPr>
          <a:prstGeom prst="rect">
            <a:avLst/>
          </a:prstGeom>
        </p:spPr>
        <p:txBody>
          <a:bodyPr/>
          <a:lstStyle/>
          <a:p>
            <a:pPr/>
            <a:r>
              <a:t>基础信息 概念解释 肽键</a:t>
            </a:r>
          </a:p>
        </p:txBody>
      </p:sp>
      <p:grpSp>
        <p:nvGrpSpPr>
          <p:cNvPr id="202" name="成组"/>
          <p:cNvGrpSpPr/>
          <p:nvPr/>
        </p:nvGrpSpPr>
        <p:grpSpPr>
          <a:xfrm>
            <a:off x="664307" y="8800289"/>
            <a:ext cx="12255501" cy="420723"/>
            <a:chOff x="0" y="0"/>
            <a:chExt cx="12255500" cy="420722"/>
          </a:xfrm>
        </p:grpSpPr>
        <p:sp>
          <p:nvSpPr>
            <p:cNvPr id="20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0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03" name="https://en.wikipedia.org/wiki/Amino_acid   https://en.wikipedia.org/wiki/Peptide_bond"/>
          <p:cNvSpPr txBox="1"/>
          <p:nvPr/>
        </p:nvSpPr>
        <p:spPr>
          <a:xfrm>
            <a:off x="600672" y="8489810"/>
            <a:ext cx="7264484"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spcBef>
                <a:spcPts val="2400"/>
              </a:spcBef>
              <a:defRPr sz="1200">
                <a:solidFill>
                  <a:srgbClr val="747474"/>
                </a:solidFill>
              </a:defRPr>
            </a:pPr>
            <a:r>
              <a:rPr u="sng">
                <a:hlinkClick r:id="rId3" invalidUrl="" action="" tgtFrame="" tooltip="" history="1" highlightClick="0" endSnd="0"/>
              </a:rPr>
              <a:t>https://en.wikipedia.org/wiki/Amino_acid</a:t>
            </a:r>
            <a:r>
              <a:t>   </a:t>
            </a:r>
            <a:r>
              <a:rPr u="sng">
                <a:hlinkClick r:id="rId4" invalidUrl="" action="" tgtFrame="" tooltip="" history="1" highlightClick="0" endSnd="0"/>
              </a:rPr>
              <a:t>https://en.wikipedia.org/wiki/Peptide_bond</a:t>
            </a:r>
          </a:p>
        </p:txBody>
      </p:sp>
      <p:pic>
        <p:nvPicPr>
          <p:cNvPr id="204" name="图像" descr="图像"/>
          <p:cNvPicPr>
            <a:picLocks noChangeAspect="1"/>
          </p:cNvPicPr>
          <p:nvPr/>
        </p:nvPicPr>
        <p:blipFill>
          <a:blip r:embed="rId5">
            <a:extLst/>
          </a:blip>
          <a:stretch>
            <a:fillRect/>
          </a:stretch>
        </p:blipFill>
        <p:spPr>
          <a:xfrm>
            <a:off x="1255253" y="2055714"/>
            <a:ext cx="9287946" cy="2160738"/>
          </a:xfrm>
          <a:prstGeom prst="rect">
            <a:avLst/>
          </a:prstGeom>
          <a:ln w="12700">
            <a:miter lim="400000"/>
          </a:ln>
        </p:spPr>
      </p:pic>
      <p:pic>
        <p:nvPicPr>
          <p:cNvPr id="205" name="图像" descr="图像"/>
          <p:cNvPicPr>
            <a:picLocks noChangeAspect="1"/>
          </p:cNvPicPr>
          <p:nvPr/>
        </p:nvPicPr>
        <p:blipFill>
          <a:blip r:embed="rId6">
            <a:extLst/>
          </a:blip>
          <a:stretch>
            <a:fillRect/>
          </a:stretch>
        </p:blipFill>
        <p:spPr>
          <a:xfrm>
            <a:off x="822310" y="4166980"/>
            <a:ext cx="4872714" cy="4035217"/>
          </a:xfrm>
          <a:prstGeom prst="rect">
            <a:avLst/>
          </a:prstGeom>
          <a:ln w="12700">
            <a:miter lim="400000"/>
          </a:ln>
        </p:spPr>
      </p:pic>
      <p:pic>
        <p:nvPicPr>
          <p:cNvPr id="206" name="图像" descr="图像"/>
          <p:cNvPicPr>
            <a:picLocks noChangeAspect="1"/>
          </p:cNvPicPr>
          <p:nvPr/>
        </p:nvPicPr>
        <p:blipFill>
          <a:blip r:embed="rId7">
            <a:extLst/>
          </a:blip>
          <a:stretch>
            <a:fillRect/>
          </a:stretch>
        </p:blipFill>
        <p:spPr>
          <a:xfrm>
            <a:off x="6918702" y="4731580"/>
            <a:ext cx="5291487" cy="324310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1. 氨基酸"/>
          <p:cNvSpPr txBox="1"/>
          <p:nvPr>
            <p:ph type="title"/>
          </p:nvPr>
        </p:nvSpPr>
        <p:spPr>
          <a:prstGeom prst="rect">
            <a:avLst/>
          </a:prstGeom>
        </p:spPr>
        <p:txBody>
          <a:bodyPr/>
          <a:lstStyle/>
          <a:p>
            <a:pPr/>
            <a:r>
              <a:t>1. 氨基酸</a:t>
            </a:r>
          </a:p>
        </p:txBody>
      </p:sp>
      <p:grpSp>
        <p:nvGrpSpPr>
          <p:cNvPr id="211" name="成组"/>
          <p:cNvGrpSpPr/>
          <p:nvPr/>
        </p:nvGrpSpPr>
        <p:grpSpPr>
          <a:xfrm>
            <a:off x="369422" y="8800289"/>
            <a:ext cx="12255501" cy="420723"/>
            <a:chOff x="0" y="0"/>
            <a:chExt cx="12255500" cy="420722"/>
          </a:xfrm>
        </p:grpSpPr>
        <p:sp>
          <p:nvSpPr>
            <p:cNvPr id="20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1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12" name="https://en.wikipedia.org/wiki/Amino_acid"/>
          <p:cNvSpPr txBox="1"/>
          <p:nvPr/>
        </p:nvSpPr>
        <p:spPr>
          <a:xfrm>
            <a:off x="426422" y="8489155"/>
            <a:ext cx="4118672"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2400"/>
              </a:spcBef>
              <a:defRPr sz="1200">
                <a:solidFill>
                  <a:srgbClr val="747474"/>
                </a:solidFill>
              </a:defRPr>
            </a:lvl1pPr>
          </a:lstStyle>
          <a:p>
            <a:pPr/>
            <a:r>
              <a:t>https://en.wikipedia.org/wiki/Amino_acid</a:t>
            </a:r>
          </a:p>
        </p:txBody>
      </p:sp>
      <p:pic>
        <p:nvPicPr>
          <p:cNvPr id="213" name="图像" descr="图像"/>
          <p:cNvPicPr>
            <a:picLocks noChangeAspect="1"/>
          </p:cNvPicPr>
          <p:nvPr/>
        </p:nvPicPr>
        <p:blipFill>
          <a:blip r:embed="rId3">
            <a:extLst/>
          </a:blip>
          <a:srcRect l="0" t="0" r="0" b="61027"/>
          <a:stretch>
            <a:fillRect/>
          </a:stretch>
        </p:blipFill>
        <p:spPr>
          <a:xfrm>
            <a:off x="887192" y="2484238"/>
            <a:ext cx="10929306" cy="524769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基础信息 概念解释 氨基酸"/>
          <p:cNvSpPr txBox="1"/>
          <p:nvPr>
            <p:ph type="title"/>
          </p:nvPr>
        </p:nvSpPr>
        <p:spPr>
          <a:prstGeom prst="rect">
            <a:avLst/>
          </a:prstGeom>
        </p:spPr>
        <p:txBody>
          <a:bodyPr/>
          <a:lstStyle/>
          <a:p>
            <a:pPr/>
            <a:r>
              <a:t>基础信息 概念解释 氨基酸</a:t>
            </a:r>
          </a:p>
        </p:txBody>
      </p:sp>
      <p:grpSp>
        <p:nvGrpSpPr>
          <p:cNvPr id="218" name="成组"/>
          <p:cNvGrpSpPr/>
          <p:nvPr/>
        </p:nvGrpSpPr>
        <p:grpSpPr>
          <a:xfrm>
            <a:off x="369422" y="8800289"/>
            <a:ext cx="12255501" cy="420723"/>
            <a:chOff x="0" y="0"/>
            <a:chExt cx="12255500" cy="420722"/>
          </a:xfrm>
        </p:grpSpPr>
        <p:sp>
          <p:nvSpPr>
            <p:cNvPr id="216"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17"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19" name="https://en.wikipedia.org/wiki/Amino_acid"/>
          <p:cNvSpPr txBox="1"/>
          <p:nvPr/>
        </p:nvSpPr>
        <p:spPr>
          <a:xfrm>
            <a:off x="426422" y="8489155"/>
            <a:ext cx="4118672"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2400"/>
              </a:spcBef>
              <a:defRPr sz="1200">
                <a:solidFill>
                  <a:srgbClr val="747474"/>
                </a:solidFill>
              </a:defRPr>
            </a:lvl1pPr>
          </a:lstStyle>
          <a:p>
            <a:pPr/>
            <a:r>
              <a:t>https://en.wikipedia.org/wiki/Amino_acid</a:t>
            </a:r>
          </a:p>
        </p:txBody>
      </p:sp>
      <p:pic>
        <p:nvPicPr>
          <p:cNvPr id="220" name="图像" descr="图像"/>
          <p:cNvPicPr>
            <a:picLocks noChangeAspect="1"/>
          </p:cNvPicPr>
          <p:nvPr/>
        </p:nvPicPr>
        <p:blipFill>
          <a:blip r:embed="rId3">
            <a:extLst/>
          </a:blip>
          <a:srcRect l="0" t="38958" r="0" b="31558"/>
          <a:stretch>
            <a:fillRect/>
          </a:stretch>
        </p:blipFill>
        <p:spPr>
          <a:xfrm>
            <a:off x="659730" y="3148671"/>
            <a:ext cx="11470845" cy="416667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基础信息 概念解释 氨基酸"/>
          <p:cNvSpPr txBox="1"/>
          <p:nvPr>
            <p:ph type="title"/>
          </p:nvPr>
        </p:nvSpPr>
        <p:spPr>
          <a:prstGeom prst="rect">
            <a:avLst/>
          </a:prstGeom>
        </p:spPr>
        <p:txBody>
          <a:bodyPr/>
          <a:lstStyle/>
          <a:p>
            <a:pPr/>
            <a:r>
              <a:t>基础信息 概念解释 氨基酸</a:t>
            </a:r>
          </a:p>
        </p:txBody>
      </p:sp>
      <p:grpSp>
        <p:nvGrpSpPr>
          <p:cNvPr id="225" name="成组"/>
          <p:cNvGrpSpPr/>
          <p:nvPr/>
        </p:nvGrpSpPr>
        <p:grpSpPr>
          <a:xfrm>
            <a:off x="369422" y="8800289"/>
            <a:ext cx="12255501" cy="420723"/>
            <a:chOff x="0" y="0"/>
            <a:chExt cx="12255500" cy="420722"/>
          </a:xfrm>
        </p:grpSpPr>
        <p:sp>
          <p:nvSpPr>
            <p:cNvPr id="22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2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26" name="https://en.wikipedia.org/wiki/Amino_acid"/>
          <p:cNvSpPr txBox="1"/>
          <p:nvPr/>
        </p:nvSpPr>
        <p:spPr>
          <a:xfrm>
            <a:off x="426422" y="8489155"/>
            <a:ext cx="4118672"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2400"/>
              </a:spcBef>
              <a:defRPr sz="1200">
                <a:solidFill>
                  <a:srgbClr val="747474"/>
                </a:solidFill>
              </a:defRPr>
            </a:lvl1pPr>
          </a:lstStyle>
          <a:p>
            <a:pPr/>
            <a:r>
              <a:t>https://en.wikipedia.org/wiki/Amino_acid</a:t>
            </a:r>
          </a:p>
        </p:txBody>
      </p:sp>
      <p:pic>
        <p:nvPicPr>
          <p:cNvPr id="227" name="图像" descr="图像"/>
          <p:cNvPicPr>
            <a:picLocks noChangeAspect="1"/>
          </p:cNvPicPr>
          <p:nvPr/>
        </p:nvPicPr>
        <p:blipFill>
          <a:blip r:embed="rId3">
            <a:extLst/>
          </a:blip>
          <a:srcRect l="0" t="68645" r="0" b="0"/>
          <a:stretch>
            <a:fillRect/>
          </a:stretch>
        </p:blipFill>
        <p:spPr>
          <a:xfrm>
            <a:off x="592710" y="3016512"/>
            <a:ext cx="11470845" cy="443121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3. Chi Angle"/>
          <p:cNvSpPr txBox="1"/>
          <p:nvPr>
            <p:ph type="title"/>
          </p:nvPr>
        </p:nvSpPr>
        <p:spPr>
          <a:prstGeom prst="rect">
            <a:avLst/>
          </a:prstGeom>
        </p:spPr>
        <p:txBody>
          <a:bodyPr/>
          <a:lstStyle/>
          <a:p>
            <a:pPr/>
            <a:r>
              <a:t>3. Chi Angle</a:t>
            </a:r>
          </a:p>
        </p:txBody>
      </p:sp>
      <p:grpSp>
        <p:nvGrpSpPr>
          <p:cNvPr id="232" name="成组"/>
          <p:cNvGrpSpPr/>
          <p:nvPr/>
        </p:nvGrpSpPr>
        <p:grpSpPr>
          <a:xfrm>
            <a:off x="369422" y="8800289"/>
            <a:ext cx="12255501" cy="420723"/>
            <a:chOff x="0" y="0"/>
            <a:chExt cx="12255500" cy="420722"/>
          </a:xfrm>
        </p:grpSpPr>
        <p:sp>
          <p:nvSpPr>
            <p:cNvPr id="23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3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233" name="图像" descr="图像"/>
          <p:cNvPicPr>
            <a:picLocks noChangeAspect="1"/>
          </p:cNvPicPr>
          <p:nvPr/>
        </p:nvPicPr>
        <p:blipFill>
          <a:blip r:embed="rId3">
            <a:extLst/>
          </a:blip>
          <a:stretch>
            <a:fillRect/>
          </a:stretch>
        </p:blipFill>
        <p:spPr>
          <a:xfrm>
            <a:off x="4657459" y="2456489"/>
            <a:ext cx="4118672" cy="3899010"/>
          </a:xfrm>
          <a:prstGeom prst="rect">
            <a:avLst/>
          </a:prstGeom>
          <a:ln w="12700">
            <a:miter lim="400000"/>
          </a:ln>
        </p:spPr>
      </p:pic>
      <p:sp>
        <p:nvSpPr>
          <p:cNvPr id="234" name="Dihedral angles in glutamate"/>
          <p:cNvSpPr txBox="1"/>
          <p:nvPr/>
        </p:nvSpPr>
        <p:spPr>
          <a:xfrm>
            <a:off x="4588645" y="6485193"/>
            <a:ext cx="362679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400">
                <a:latin typeface="Times Roman"/>
                <a:ea typeface="Times Roman"/>
                <a:cs typeface="Times Roman"/>
                <a:sym typeface="Times Roman"/>
              </a:defRPr>
            </a:lvl1pPr>
          </a:lstStyle>
          <a:p>
            <a:pPr/>
            <a:r>
              <a:t>Dihedral angles in glutamate</a:t>
            </a:r>
          </a:p>
        </p:txBody>
      </p:sp>
      <p:sp>
        <p:nvSpPr>
          <p:cNvPr id="235" name="http://www.biomedcentral.com/1471-2105/11/306…"/>
          <p:cNvSpPr txBox="1"/>
          <p:nvPr/>
        </p:nvSpPr>
        <p:spPr>
          <a:xfrm>
            <a:off x="761519" y="6990901"/>
            <a:ext cx="8418985" cy="17735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2400"/>
              </a:spcBef>
              <a:defRPr sz="1200">
                <a:solidFill>
                  <a:srgbClr val="747474"/>
                </a:solidFill>
              </a:defRPr>
            </a:pPr>
            <a:r>
              <a:rPr u="sng">
                <a:hlinkClick r:id="rId4" invalidUrl="" action="" tgtFrame="" tooltip="" history="1" highlightClick="0" endSnd="0"/>
              </a:rPr>
              <a:t>http://www.biomedcentral.com/1471-2105/11/306</a:t>
            </a:r>
            <a:r>
              <a:t> </a:t>
            </a:r>
          </a:p>
          <a:p>
            <a:pPr algn="l" defTabSz="457200">
              <a:spcBef>
                <a:spcPts val="2400"/>
              </a:spcBef>
              <a:defRPr sz="1200">
                <a:solidFill>
                  <a:srgbClr val="747474"/>
                </a:solidFill>
              </a:defRPr>
            </a:pPr>
            <a:r>
              <a:t> </a:t>
            </a:r>
            <a:r>
              <a:rPr u="sng">
                <a:hlinkClick r:id="rId5" invalidUrl="" action="" tgtFrame="" tooltip="" history="1" highlightClick="0" endSnd="0"/>
              </a:rPr>
              <a:t>https://swissmodel.expasy.org/course/text/chapter3.htm</a:t>
            </a:r>
          </a:p>
          <a:p>
            <a:pPr algn="l" defTabSz="457200">
              <a:spcBef>
                <a:spcPts val="2400"/>
              </a:spcBef>
              <a:defRPr sz="1200">
                <a:solidFill>
                  <a:srgbClr val="747474"/>
                </a:solidFill>
              </a:defRPr>
            </a:pPr>
            <a:r>
              <a:t> </a:t>
            </a:r>
            <a:r>
              <a:rPr u="sng">
                <a:hlinkClick r:id="rId6" invalidUrl="" action="" tgtFrame="" tooltip="" history="1" highlightClick="0" endSnd="0"/>
              </a:rPr>
              <a:t>http://www.mlb.co.jp/linux/science/garlic/doc/commands/dihedrals.html</a:t>
            </a:r>
            <a:r>
              <a:t>  </a:t>
            </a:r>
          </a:p>
          <a:p>
            <a:pPr algn="l" defTabSz="457200">
              <a:spcBef>
                <a:spcPts val="2400"/>
              </a:spcBef>
              <a:defRPr sz="1200">
                <a:solidFill>
                  <a:srgbClr val="747474"/>
                </a:solidFill>
              </a:defRPr>
            </a:pPr>
            <a:r>
              <a:rPr u="sng">
                <a:hlinkClick r:id="rId6" invalidUrl="" action="" tgtFrame="" tooltip="" history="1" highlightClick="0" endSnd="0"/>
              </a:rPr>
              <a:t>http://www.mlb.co.jp/linux/science/garlic/doc/commands/dihedrals.html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3. Chi Angle"/>
          <p:cNvSpPr txBox="1"/>
          <p:nvPr>
            <p:ph type="title"/>
          </p:nvPr>
        </p:nvSpPr>
        <p:spPr>
          <a:prstGeom prst="rect">
            <a:avLst/>
          </a:prstGeom>
        </p:spPr>
        <p:txBody>
          <a:bodyPr/>
          <a:lstStyle/>
          <a:p>
            <a:pPr/>
            <a:r>
              <a:t>3. Chi Angle</a:t>
            </a:r>
          </a:p>
        </p:txBody>
      </p:sp>
      <p:grpSp>
        <p:nvGrpSpPr>
          <p:cNvPr id="240" name="成组"/>
          <p:cNvGrpSpPr/>
          <p:nvPr/>
        </p:nvGrpSpPr>
        <p:grpSpPr>
          <a:xfrm>
            <a:off x="369422" y="8800289"/>
            <a:ext cx="12255501" cy="420723"/>
            <a:chOff x="0" y="0"/>
            <a:chExt cx="12255500" cy="420722"/>
          </a:xfrm>
        </p:grpSpPr>
        <p:sp>
          <p:nvSpPr>
            <p:cNvPr id="23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3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241" name="图像" descr="图像"/>
          <p:cNvPicPr>
            <a:picLocks noChangeAspect="1"/>
          </p:cNvPicPr>
          <p:nvPr/>
        </p:nvPicPr>
        <p:blipFill>
          <a:blip r:embed="rId3">
            <a:extLst/>
          </a:blip>
          <a:stretch>
            <a:fillRect/>
          </a:stretch>
        </p:blipFill>
        <p:spPr>
          <a:xfrm>
            <a:off x="3128096" y="2333818"/>
            <a:ext cx="6748608" cy="3252707"/>
          </a:xfrm>
          <a:prstGeom prst="rect">
            <a:avLst/>
          </a:prstGeom>
          <a:ln w="12700">
            <a:miter lim="400000"/>
          </a:ln>
        </p:spPr>
      </p:pic>
      <p:sp>
        <p:nvSpPr>
          <p:cNvPr id="242" name="The angle between two bonds…"/>
          <p:cNvSpPr txBox="1"/>
          <p:nvPr/>
        </p:nvSpPr>
        <p:spPr>
          <a:xfrm>
            <a:off x="568347" y="6193143"/>
            <a:ext cx="11868106" cy="21818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700"/>
              </a:spcBef>
              <a:defRPr b="1" sz="2600">
                <a:solidFill>
                  <a:srgbClr val="252525"/>
                </a:solidFill>
                <a:latin typeface="Helvetica"/>
                <a:ea typeface="Helvetica"/>
                <a:cs typeface="Helvetica"/>
                <a:sym typeface="Helvetica"/>
              </a:defRPr>
            </a:pPr>
            <a:r>
              <a:t>The angle between two bonds</a:t>
            </a:r>
          </a:p>
          <a:p>
            <a:pPr algn="l" defTabSz="457200">
              <a:spcBef>
                <a:spcPts val="700"/>
              </a:spcBef>
              <a:defRPr sz="1400">
                <a:solidFill>
                  <a:srgbClr val="252525"/>
                </a:solidFill>
                <a:latin typeface="Helvetica"/>
                <a:ea typeface="Helvetica"/>
                <a:cs typeface="Helvetica"/>
                <a:sym typeface="Helvetica"/>
              </a:defRPr>
            </a:pPr>
            <a:r>
              <a:t> </a:t>
            </a:r>
            <a:r>
              <a:rPr sz="2400"/>
              <a:t>The </a:t>
            </a:r>
            <a:r>
              <a:rPr sz="2400">
                <a:solidFill>
                  <a:srgbClr val="0645AD"/>
                </a:solidFill>
                <a:hlinkClick r:id="rId4" invalidUrl="" action="" tgtFrame="" tooltip="" history="1" highlightClick="0" endSnd="0"/>
              </a:rPr>
              <a:t>backbone</a:t>
            </a:r>
            <a:r>
              <a:rPr sz="2400"/>
              <a:t> of a </a:t>
            </a:r>
            <a:r>
              <a:rPr sz="2400">
                <a:solidFill>
                  <a:srgbClr val="0645AD"/>
                </a:solidFill>
                <a:hlinkClick r:id="rId5" invalidUrl="" action="" tgtFrame="" tooltip="" history="1" highlightClick="0" endSnd="0"/>
              </a:rPr>
              <a:t>protein</a:t>
            </a:r>
            <a:r>
              <a:rPr sz="2400"/>
              <a:t> has three different torsion angles.</a:t>
            </a:r>
            <a:endParaRPr sz="2400"/>
          </a:p>
          <a:p>
            <a:pPr marL="457200" indent="-317500" algn="l" defTabSz="457200">
              <a:spcBef>
                <a:spcPts val="100"/>
              </a:spcBef>
              <a:buClr>
                <a:srgbClr val="252525"/>
              </a:buClr>
              <a:buSzPct val="75000"/>
              <a:buFont typeface="Helvetica"/>
              <a:buChar char="•"/>
              <a:defRPr sz="2400">
                <a:solidFill>
                  <a:srgbClr val="252525"/>
                </a:solidFill>
                <a:latin typeface="Helvetica"/>
                <a:ea typeface="Helvetica"/>
                <a:cs typeface="Helvetica"/>
                <a:sym typeface="Helvetica"/>
              </a:defRPr>
            </a:pPr>
            <a:r>
              <a:t>The </a:t>
            </a:r>
            <a:r>
              <a:rPr>
                <a:solidFill>
                  <a:srgbClr val="0645AD"/>
                </a:solidFill>
                <a:hlinkClick r:id="rId6" invalidUrl="" action="" tgtFrame="" tooltip="" history="1" highlightClick="0" endSnd="0"/>
              </a:rPr>
              <a:t>phi-angle</a:t>
            </a:r>
            <a:r>
              <a:t> (φ) - around the N-Cα bond</a:t>
            </a:r>
          </a:p>
          <a:p>
            <a:pPr marL="457200" indent="-317500" algn="l" defTabSz="457200">
              <a:spcBef>
                <a:spcPts val="100"/>
              </a:spcBef>
              <a:buClr>
                <a:srgbClr val="252525"/>
              </a:buClr>
              <a:buSzPct val="75000"/>
              <a:buFont typeface="Helvetica"/>
              <a:buChar char="•"/>
              <a:defRPr sz="2400">
                <a:solidFill>
                  <a:srgbClr val="252525"/>
                </a:solidFill>
                <a:latin typeface="Helvetica"/>
                <a:ea typeface="Helvetica"/>
                <a:cs typeface="Helvetica"/>
                <a:sym typeface="Helvetica"/>
              </a:defRPr>
            </a:pPr>
            <a:r>
              <a:t>The </a:t>
            </a:r>
            <a:r>
              <a:rPr>
                <a:solidFill>
                  <a:srgbClr val="0645AD"/>
                </a:solidFill>
                <a:hlinkClick r:id="rId6" invalidUrl="" action="" tgtFrame="" tooltip="" history="1" highlightClick="0" endSnd="0"/>
              </a:rPr>
              <a:t>psi-angle</a:t>
            </a:r>
            <a:r>
              <a:t> (ψ) - around the Cα-C bond</a:t>
            </a:r>
          </a:p>
          <a:p>
            <a:pPr marL="457200" indent="-317500" algn="l" defTabSz="457200">
              <a:spcBef>
                <a:spcPts val="100"/>
              </a:spcBef>
              <a:buClr>
                <a:srgbClr val="252525"/>
              </a:buClr>
              <a:buSzPct val="75000"/>
              <a:buFont typeface="Helvetica"/>
              <a:buChar char="•"/>
              <a:defRPr sz="2400">
                <a:solidFill>
                  <a:srgbClr val="252525"/>
                </a:solidFill>
                <a:latin typeface="Helvetica"/>
                <a:ea typeface="Helvetica"/>
                <a:cs typeface="Helvetica"/>
                <a:sym typeface="Helvetica"/>
              </a:defRPr>
            </a:pPr>
            <a:r>
              <a:t>The </a:t>
            </a:r>
            <a:r>
              <a:rPr>
                <a:solidFill>
                  <a:srgbClr val="0645AD"/>
                </a:solidFill>
                <a:hlinkClick r:id="rId7" invalidUrl="" action="" tgtFrame="" tooltip="" history="1" highlightClick="0" endSnd="0"/>
              </a:rPr>
              <a:t>omega-angle</a:t>
            </a:r>
            <a:r>
              <a:t> (ω) - around the </a:t>
            </a:r>
            <a:r>
              <a:rPr>
                <a:solidFill>
                  <a:srgbClr val="0645AD"/>
                </a:solidFill>
                <a:hlinkClick r:id="rId8" invalidUrl="" action="" tgtFrame="" tooltip="" history="1" highlightClick="0" endSnd="0"/>
              </a:rPr>
              <a:t>peptide bond</a:t>
            </a:r>
            <a:r>
              <a:t> between C and 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3. Chi Angle"/>
          <p:cNvSpPr txBox="1"/>
          <p:nvPr>
            <p:ph type="title"/>
          </p:nvPr>
        </p:nvSpPr>
        <p:spPr>
          <a:prstGeom prst="rect">
            <a:avLst/>
          </a:prstGeom>
        </p:spPr>
        <p:txBody>
          <a:bodyPr/>
          <a:lstStyle/>
          <a:p>
            <a:pPr/>
            <a:r>
              <a:t>3. Chi Angle</a:t>
            </a:r>
          </a:p>
        </p:txBody>
      </p:sp>
      <p:grpSp>
        <p:nvGrpSpPr>
          <p:cNvPr id="247" name="成组"/>
          <p:cNvGrpSpPr/>
          <p:nvPr/>
        </p:nvGrpSpPr>
        <p:grpSpPr>
          <a:xfrm>
            <a:off x="369422" y="8800289"/>
            <a:ext cx="12255501" cy="420723"/>
            <a:chOff x="0" y="0"/>
            <a:chExt cx="12255500" cy="420722"/>
          </a:xfrm>
        </p:grpSpPr>
        <p:sp>
          <p:nvSpPr>
            <p:cNvPr id="24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4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48" name="The ω-bond has a slightly double-bond character and is therefore almost always 180 degrees.…"/>
          <p:cNvSpPr txBox="1"/>
          <p:nvPr/>
        </p:nvSpPr>
        <p:spPr>
          <a:xfrm>
            <a:off x="378073" y="2209928"/>
            <a:ext cx="5962471" cy="643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700"/>
              </a:spcBef>
              <a:defRPr sz="2400">
                <a:solidFill>
                  <a:srgbClr val="252525"/>
                </a:solidFill>
                <a:latin typeface="Helvetica"/>
                <a:ea typeface="Helvetica"/>
                <a:cs typeface="Helvetica"/>
                <a:sym typeface="Helvetica"/>
              </a:defRPr>
            </a:pPr>
            <a:r>
              <a:t>The ω-bond has a slightly double-bond character and is therefore almost always 180 degrees. </a:t>
            </a:r>
          </a:p>
          <a:p>
            <a:pPr algn="l" defTabSz="457200">
              <a:spcBef>
                <a:spcPts val="700"/>
              </a:spcBef>
              <a:defRPr sz="2400">
                <a:solidFill>
                  <a:srgbClr val="252525"/>
                </a:solidFill>
                <a:latin typeface="Helvetica"/>
                <a:ea typeface="Helvetica"/>
                <a:cs typeface="Helvetica"/>
                <a:sym typeface="Helvetica"/>
              </a:defRPr>
            </a:pPr>
            <a:r>
              <a:t>The structure of a protein is mainly formed by the φ- and ψ-angles.</a:t>
            </a:r>
          </a:p>
          <a:p>
            <a:pPr algn="l" defTabSz="457200">
              <a:spcBef>
                <a:spcPts val="700"/>
              </a:spcBef>
              <a:defRPr sz="2400">
                <a:solidFill>
                  <a:srgbClr val="252525"/>
                </a:solidFill>
                <a:latin typeface="Helvetica"/>
                <a:ea typeface="Helvetica"/>
                <a:cs typeface="Helvetica"/>
                <a:sym typeface="Helvetica"/>
              </a:defRPr>
            </a:pPr>
            <a:br/>
            <a:r>
              <a:t>Every </a:t>
            </a:r>
            <a:r>
              <a:rPr>
                <a:solidFill>
                  <a:srgbClr val="0645AD"/>
                </a:solidFill>
                <a:hlinkClick r:id="rId3" invalidUrl="" action="" tgtFrame="" tooltip="" history="1" highlightClick="0" endSnd="0"/>
              </a:rPr>
              <a:t>secondary structure</a:t>
            </a:r>
            <a:r>
              <a:t> element forces the </a:t>
            </a:r>
            <a:r>
              <a:rPr>
                <a:solidFill>
                  <a:srgbClr val="0645AD"/>
                </a:solidFill>
                <a:hlinkClick r:id="rId4" invalidUrl="" action="" tgtFrame="" tooltip="" history="1" highlightClick="0" endSnd="0"/>
              </a:rPr>
              <a:t>backbone</a:t>
            </a:r>
            <a:r>
              <a:t> into a specific range of torsion angles, this can be visualized in a </a:t>
            </a:r>
            <a:r>
              <a:rPr>
                <a:solidFill>
                  <a:srgbClr val="0645AD"/>
                </a:solidFill>
                <a:hlinkClick r:id="rId5" invalidUrl="" action="" tgtFrame="" tooltip="" history="1" highlightClick="0" endSnd="0"/>
              </a:rPr>
              <a:t>ramachandran plot</a:t>
            </a:r>
            <a:r>
              <a:t>. </a:t>
            </a:r>
          </a:p>
          <a:p>
            <a:pPr algn="l" defTabSz="457200">
              <a:spcBef>
                <a:spcPts val="700"/>
              </a:spcBef>
              <a:defRPr sz="2400">
                <a:solidFill>
                  <a:srgbClr val="252525"/>
                </a:solidFill>
                <a:latin typeface="Helvetica"/>
                <a:ea typeface="Helvetica"/>
                <a:cs typeface="Helvetica"/>
                <a:sym typeface="Helvetica"/>
              </a:defRPr>
            </a:pPr>
            <a:r>
              <a:t>The figure shows the location of the φ, ψ and ω-angles.</a:t>
            </a:r>
          </a:p>
          <a:p>
            <a:pPr algn="l" defTabSz="457200">
              <a:spcBef>
                <a:spcPts val="700"/>
              </a:spcBef>
              <a:defRPr sz="2400">
                <a:solidFill>
                  <a:srgbClr val="252525"/>
                </a:solidFill>
                <a:latin typeface="Helvetica"/>
                <a:ea typeface="Helvetica"/>
                <a:cs typeface="Helvetica"/>
                <a:sym typeface="Helvetica"/>
              </a:defRPr>
            </a:pPr>
            <a:br/>
            <a:r>
              <a:rPr>
                <a:solidFill>
                  <a:srgbClr val="0645AD"/>
                </a:solidFill>
                <a:hlinkClick r:id="rId6" invalidUrl="" action="" tgtFrame="" tooltip="" history="1" highlightClick="0" endSnd="0"/>
              </a:rPr>
              <a:t>Side chains</a:t>
            </a:r>
            <a:r>
              <a:t> can also contain torsion angles, they are indicated as </a:t>
            </a:r>
            <a:r>
              <a:rPr>
                <a:solidFill>
                  <a:srgbClr val="0645AD"/>
                </a:solidFill>
                <a:hlinkClick r:id="rId7" invalidUrl="" action="" tgtFrame="" tooltip="" history="1" highlightClick="0" endSnd="0"/>
              </a:rPr>
              <a:t>chi-angles</a:t>
            </a:r>
            <a:r>
              <a:t>.</a:t>
            </a:r>
          </a:p>
        </p:txBody>
      </p:sp>
      <p:pic>
        <p:nvPicPr>
          <p:cNvPr id="249" name="300px-Energetics_1.gif" descr="300px-Energetics_1.gif"/>
          <p:cNvPicPr>
            <a:picLocks noChangeAspect="1"/>
          </p:cNvPicPr>
          <p:nvPr/>
        </p:nvPicPr>
        <p:blipFill>
          <a:blip r:embed="rId8">
            <a:extLst/>
          </a:blip>
          <a:stretch>
            <a:fillRect/>
          </a:stretch>
        </p:blipFill>
        <p:spPr>
          <a:xfrm>
            <a:off x="7750347" y="2029100"/>
            <a:ext cx="3393990" cy="2850952"/>
          </a:xfrm>
          <a:prstGeom prst="rect">
            <a:avLst/>
          </a:prstGeom>
          <a:ln w="12700">
            <a:miter lim="400000"/>
          </a:ln>
        </p:spPr>
      </p:pic>
      <p:pic>
        <p:nvPicPr>
          <p:cNvPr id="250" name="图像" descr="图像"/>
          <p:cNvPicPr>
            <a:picLocks noChangeAspect="1"/>
          </p:cNvPicPr>
          <p:nvPr/>
        </p:nvPicPr>
        <p:blipFill>
          <a:blip r:embed="rId9">
            <a:extLst/>
          </a:blip>
          <a:stretch>
            <a:fillRect/>
          </a:stretch>
        </p:blipFill>
        <p:spPr>
          <a:xfrm>
            <a:off x="7750347" y="5181952"/>
            <a:ext cx="3393990" cy="339398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3. Chi Angle"/>
          <p:cNvSpPr txBox="1"/>
          <p:nvPr>
            <p:ph type="title"/>
          </p:nvPr>
        </p:nvSpPr>
        <p:spPr>
          <a:prstGeom prst="rect">
            <a:avLst/>
          </a:prstGeom>
        </p:spPr>
        <p:txBody>
          <a:bodyPr/>
          <a:lstStyle/>
          <a:p>
            <a:pPr/>
            <a:r>
              <a:t>3. Chi Angle</a:t>
            </a:r>
          </a:p>
        </p:txBody>
      </p:sp>
      <p:grpSp>
        <p:nvGrpSpPr>
          <p:cNvPr id="255" name="成组"/>
          <p:cNvGrpSpPr/>
          <p:nvPr/>
        </p:nvGrpSpPr>
        <p:grpSpPr>
          <a:xfrm>
            <a:off x="369422" y="8800289"/>
            <a:ext cx="12255501" cy="420723"/>
            <a:chOff x="0" y="0"/>
            <a:chExt cx="12255500" cy="420722"/>
          </a:xfrm>
        </p:grpSpPr>
        <p:sp>
          <p:nvSpPr>
            <p:cNvPr id="25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5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256" name="图像" descr="图像"/>
          <p:cNvPicPr>
            <a:picLocks noChangeAspect="1"/>
          </p:cNvPicPr>
          <p:nvPr/>
        </p:nvPicPr>
        <p:blipFill>
          <a:blip r:embed="rId3">
            <a:extLst/>
          </a:blip>
          <a:stretch>
            <a:fillRect/>
          </a:stretch>
        </p:blipFill>
        <p:spPr>
          <a:xfrm>
            <a:off x="1574332" y="2071428"/>
            <a:ext cx="9856136" cy="663241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基础概念学习"/>
          <p:cNvSpPr txBox="1"/>
          <p:nvPr>
            <p:ph type="title"/>
          </p:nvPr>
        </p:nvSpPr>
        <p:spPr>
          <a:prstGeom prst="rect">
            <a:avLst/>
          </a:prstGeom>
        </p:spPr>
        <p:txBody>
          <a:bodyPr/>
          <a:lstStyle/>
          <a:p>
            <a:pPr/>
            <a:r>
              <a:t>基础概念学习</a:t>
            </a:r>
          </a:p>
        </p:txBody>
      </p:sp>
      <p:grpSp>
        <p:nvGrpSpPr>
          <p:cNvPr id="261" name="成组"/>
          <p:cNvGrpSpPr/>
          <p:nvPr/>
        </p:nvGrpSpPr>
        <p:grpSpPr>
          <a:xfrm>
            <a:off x="369422" y="8800289"/>
            <a:ext cx="12255501" cy="420723"/>
            <a:chOff x="0" y="0"/>
            <a:chExt cx="12255500" cy="420722"/>
          </a:xfrm>
        </p:grpSpPr>
        <p:sp>
          <p:nvSpPr>
            <p:cNvPr id="25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6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62" name="Nres：the number of residues in the input primary sequence  (cropped during training).…"/>
          <p:cNvSpPr txBox="1"/>
          <p:nvPr/>
        </p:nvSpPr>
        <p:spPr>
          <a:xfrm>
            <a:off x="810594" y="2663483"/>
            <a:ext cx="10775268" cy="544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b="1" sz="2100">
                <a:latin typeface="Times Roman"/>
                <a:ea typeface="Times Roman"/>
                <a:cs typeface="Times Roman"/>
                <a:sym typeface="Times Roman"/>
              </a:defRPr>
            </a:pPr>
            <a:r>
              <a:rPr>
                <a:solidFill>
                  <a:schemeClr val="accent5">
                    <a:hueOff val="-485679"/>
                    <a:satOff val="-12669"/>
                    <a:lumOff val="-27282"/>
                  </a:schemeClr>
                </a:solidFill>
              </a:rPr>
              <a:t>N</a:t>
            </a:r>
            <a:r>
              <a:rPr baseline="-14285">
                <a:solidFill>
                  <a:schemeClr val="accent5">
                    <a:hueOff val="-485679"/>
                    <a:satOff val="-12669"/>
                    <a:lumOff val="-27282"/>
                  </a:schemeClr>
                </a:solidFill>
              </a:rPr>
              <a:t>res</a:t>
            </a:r>
            <a:r>
              <a:rPr baseline="-14285"/>
              <a:t>：</a:t>
            </a:r>
            <a:r>
              <a:t>the number of residues in the input primary sequence </a:t>
            </a:r>
            <a:r>
              <a:rPr baseline="-14285"/>
              <a:t> </a:t>
            </a:r>
            <a:r>
              <a:t>(cropped during training).</a:t>
            </a:r>
          </a:p>
          <a:p>
            <a:pPr algn="l" defTabSz="457200">
              <a:spcBef>
                <a:spcPts val="1200"/>
              </a:spcBef>
              <a:defRPr b="1" sz="2100">
                <a:latin typeface="Times Roman"/>
                <a:ea typeface="Times Roman"/>
                <a:cs typeface="Times Roman"/>
                <a:sym typeface="Times Roman"/>
              </a:defRPr>
            </a:pPr>
            <a:r>
              <a:rPr>
                <a:solidFill>
                  <a:schemeClr val="accent1">
                    <a:satOff val="20231"/>
                    <a:lumOff val="-16526"/>
                  </a:schemeClr>
                </a:solidFill>
              </a:rPr>
              <a:t>N</a:t>
            </a:r>
            <a:r>
              <a:rPr baseline="-14285">
                <a:solidFill>
                  <a:schemeClr val="accent1">
                    <a:satOff val="20231"/>
                    <a:lumOff val="-16526"/>
                  </a:schemeClr>
                </a:solidFill>
              </a:rPr>
              <a:t>templ</a:t>
            </a:r>
            <a:r>
              <a:rPr baseline="-14285"/>
              <a:t>：</a:t>
            </a:r>
            <a:r>
              <a:t>the number of templates used in the model.</a:t>
            </a:r>
          </a:p>
          <a:p>
            <a:pPr algn="l" defTabSz="457200">
              <a:spcBef>
                <a:spcPts val="1200"/>
              </a:spcBef>
              <a:defRPr b="1" sz="2100">
                <a:latin typeface="Times Roman"/>
                <a:ea typeface="Times Roman"/>
                <a:cs typeface="Times Roman"/>
                <a:sym typeface="Times Roman"/>
              </a:defRPr>
            </a:pPr>
            <a:r>
              <a:rPr>
                <a:solidFill>
                  <a:schemeClr val="accent3">
                    <a:hueOff val="769487"/>
                    <a:satOff val="-11660"/>
                    <a:lumOff val="-29805"/>
                  </a:schemeClr>
                </a:solidFill>
              </a:rPr>
              <a:t>N</a:t>
            </a:r>
            <a:r>
              <a:rPr baseline="-14285">
                <a:solidFill>
                  <a:schemeClr val="accent3">
                    <a:hueOff val="769487"/>
                    <a:satOff val="-11660"/>
                    <a:lumOff val="-29805"/>
                  </a:schemeClr>
                </a:solidFill>
              </a:rPr>
              <a:t>all_seq</a:t>
            </a:r>
            <a:r>
              <a:rPr baseline="-14285"/>
              <a:t>：</a:t>
            </a:r>
            <a:r>
              <a:t>the number of all available MSA sequences.</a:t>
            </a:r>
          </a:p>
          <a:p>
            <a:pPr algn="l" defTabSz="457200">
              <a:spcBef>
                <a:spcPts val="1200"/>
              </a:spcBef>
              <a:defRPr b="1" sz="2100">
                <a:latin typeface="Times Roman"/>
                <a:ea typeface="Times Roman"/>
                <a:cs typeface="Times Roman"/>
                <a:sym typeface="Times Roman"/>
              </a:defRPr>
            </a:pPr>
            <a:r>
              <a:rPr>
                <a:solidFill>
                  <a:schemeClr val="accent4">
                    <a:satOff val="9638"/>
                    <a:lumOff val="-12193"/>
                  </a:schemeClr>
                </a:solidFill>
              </a:rPr>
              <a:t>N</a:t>
            </a:r>
            <a:r>
              <a:rPr baseline="-14285">
                <a:solidFill>
                  <a:schemeClr val="accent4">
                    <a:satOff val="9638"/>
                    <a:lumOff val="-12193"/>
                  </a:schemeClr>
                </a:solidFill>
              </a:rPr>
              <a:t>clust</a:t>
            </a:r>
            <a:r>
              <a:rPr baseline="-14285"/>
              <a:t>：</a:t>
            </a:r>
            <a:r>
              <a:t> the number of clusters after MSA clustering.</a:t>
            </a:r>
          </a:p>
          <a:p>
            <a:pPr algn="l" defTabSz="457200">
              <a:spcBef>
                <a:spcPts val="1200"/>
              </a:spcBef>
              <a:defRPr b="1" sz="2100">
                <a:latin typeface="Times Roman"/>
                <a:ea typeface="Times Roman"/>
                <a:cs typeface="Times Roman"/>
                <a:sym typeface="Times Roman"/>
              </a:defRPr>
            </a:pPr>
            <a:r>
              <a:rPr>
                <a:solidFill>
                  <a:schemeClr val="accent5">
                    <a:hueOff val="-309130"/>
                    <a:satOff val="-11805"/>
                    <a:lumOff val="-13439"/>
                  </a:schemeClr>
                </a:solidFill>
              </a:rPr>
              <a:t>N</a:t>
            </a:r>
            <a:r>
              <a:rPr baseline="-14285">
                <a:solidFill>
                  <a:schemeClr val="accent5">
                    <a:hueOff val="-309130"/>
                    <a:satOff val="-11805"/>
                    <a:lumOff val="-13439"/>
                  </a:schemeClr>
                </a:solidFill>
              </a:rPr>
              <a:t>seq</a:t>
            </a:r>
            <a:r>
              <a:rPr baseline="-14285"/>
              <a:t>：</a:t>
            </a:r>
            <a:r>
              <a:t> the number of sequences processed in the MSA stack (where N</a:t>
            </a:r>
            <a:r>
              <a:rPr baseline="-14285"/>
              <a:t>seq </a:t>
            </a:r>
            <a:r>
              <a:t>= N</a:t>
            </a:r>
            <a:r>
              <a:rPr baseline="-14285"/>
              <a:t>clust </a:t>
            </a:r>
            <a:r>
              <a:t>+ N</a:t>
            </a:r>
            <a:r>
              <a:rPr baseline="-14285"/>
              <a:t>templ</a:t>
            </a:r>
            <a:r>
              <a:t>).</a:t>
            </a:r>
          </a:p>
          <a:p>
            <a:pPr algn="l" defTabSz="457200">
              <a:spcBef>
                <a:spcPts val="1200"/>
              </a:spcBef>
              <a:defRPr b="1" sz="2100">
                <a:latin typeface="Times Roman"/>
                <a:ea typeface="Times Roman"/>
                <a:cs typeface="Times Roman"/>
                <a:sym typeface="Times Roman"/>
              </a:defRPr>
            </a:pPr>
            <a:r>
              <a:rPr>
                <a:solidFill>
                  <a:schemeClr val="accent5">
                    <a:hueOff val="-309130"/>
                    <a:satOff val="-11805"/>
                    <a:lumOff val="-13439"/>
                  </a:schemeClr>
                </a:solidFill>
              </a:rPr>
              <a:t>N</a:t>
            </a:r>
            <a:r>
              <a:rPr baseline="-14285">
                <a:solidFill>
                  <a:schemeClr val="accent5">
                    <a:hueOff val="-309130"/>
                    <a:satOff val="-11805"/>
                    <a:lumOff val="-13439"/>
                  </a:schemeClr>
                </a:solidFill>
              </a:rPr>
              <a:t>extra_seq</a:t>
            </a:r>
            <a:r>
              <a:rPr baseline="-14285"/>
              <a:t>：</a:t>
            </a:r>
            <a:r>
              <a:t>the number of unclustered MSA sequences (after sub-sampling). </a:t>
            </a:r>
          </a:p>
          <a:p>
            <a:pPr algn="l" defTabSz="457200">
              <a:spcBef>
                <a:spcPts val="1200"/>
              </a:spcBef>
              <a:defRPr b="1" sz="2100">
                <a:latin typeface="Times Roman"/>
                <a:ea typeface="Times Roman"/>
                <a:cs typeface="Times Roman"/>
                <a:sym typeface="Times Roman"/>
              </a:defRPr>
            </a:pPr>
            <a:r>
              <a:rPr>
                <a:solidFill>
                  <a:schemeClr val="accent5">
                    <a:hueOff val="-309130"/>
                    <a:satOff val="-11805"/>
                    <a:lumOff val="-13439"/>
                  </a:schemeClr>
                </a:solidFill>
              </a:rPr>
              <a:t>N</a:t>
            </a:r>
            <a:r>
              <a:rPr baseline="-14285">
                <a:solidFill>
                  <a:schemeClr val="accent5">
                    <a:hueOff val="-309130"/>
                    <a:satOff val="-11805"/>
                    <a:lumOff val="-13439"/>
                  </a:schemeClr>
                </a:solidFill>
              </a:rPr>
              <a:t>block</a:t>
            </a:r>
            <a:r>
              <a:rPr baseline="-14285"/>
              <a:t>：</a:t>
            </a:r>
            <a:r>
              <a:t>the number of blocks in Evoformer-like stacks.</a:t>
            </a:r>
          </a:p>
          <a:p>
            <a:pPr algn="l" defTabSz="457200">
              <a:spcBef>
                <a:spcPts val="1200"/>
              </a:spcBef>
              <a:defRPr b="1" sz="2100">
                <a:latin typeface="Times Roman"/>
                <a:ea typeface="Times Roman"/>
                <a:cs typeface="Times Roman"/>
                <a:sym typeface="Times Roman"/>
              </a:defRPr>
            </a:pPr>
            <a:r>
              <a:rPr>
                <a:solidFill>
                  <a:schemeClr val="accent1"/>
                </a:solidFill>
              </a:rPr>
              <a:t>N</a:t>
            </a:r>
            <a:r>
              <a:rPr baseline="-14285">
                <a:solidFill>
                  <a:schemeClr val="accent1"/>
                </a:solidFill>
              </a:rPr>
              <a:t>ensemble</a:t>
            </a:r>
            <a:r>
              <a:rPr baseline="-14285"/>
              <a:t>： </a:t>
            </a:r>
            <a:r>
              <a:t>the number of ensembling iterations.</a:t>
            </a:r>
          </a:p>
          <a:p>
            <a:pPr algn="l" defTabSz="457200">
              <a:spcBef>
                <a:spcPts val="1200"/>
              </a:spcBef>
              <a:defRPr b="1" sz="2100">
                <a:latin typeface="Times Roman"/>
                <a:ea typeface="Times Roman"/>
                <a:cs typeface="Times Roman"/>
                <a:sym typeface="Times Roman"/>
              </a:defRPr>
            </a:pPr>
            <a:r>
              <a:rPr>
                <a:solidFill>
                  <a:schemeClr val="accent2"/>
                </a:solidFill>
              </a:rPr>
              <a:t>N</a:t>
            </a:r>
            <a:r>
              <a:rPr baseline="-14285">
                <a:solidFill>
                  <a:schemeClr val="accent2"/>
                </a:solidFill>
              </a:rPr>
              <a:t>cycle</a:t>
            </a:r>
            <a:r>
              <a:rPr baseline="-14285"/>
              <a:t>：</a:t>
            </a:r>
            <a:r>
              <a:t>the number of recycling iterations.</a:t>
            </a:r>
          </a:p>
        </p:txBody>
      </p:sp>
      <p:sp>
        <p:nvSpPr>
          <p:cNvPr id="263" name="文本"/>
          <p:cNvSpPr txBox="1"/>
          <p:nvPr/>
        </p:nvSpPr>
        <p:spPr>
          <a:xfrm>
            <a:off x="6922390" y="2328442"/>
            <a:ext cx="190501"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400">
                <a:latin typeface="Times Roman"/>
                <a:ea typeface="Times Roman"/>
                <a:cs typeface="Times Roman"/>
                <a:sym typeface="Times Roman"/>
              </a:defRPr>
            </a:pPr>
          </a:p>
          <a:p>
            <a:pPr algn="l" defTabSz="457200">
              <a:spcBef>
                <a:spcPts val="1200"/>
              </a:spcBef>
              <a:defRPr b="1" sz="1333">
                <a:latin typeface="Times Roman"/>
                <a:ea typeface="Times Roman"/>
                <a:cs typeface="Times Roman"/>
                <a:sym typeface="Times Roman"/>
              </a:defRPr>
            </a:pPr>
          </a:p>
          <a:p>
            <a:pPr algn="l" defTabSz="457200">
              <a:spcBef>
                <a:spcPts val="1200"/>
              </a:spcBef>
              <a:defRPr sz="1066">
                <a:latin typeface="Times Roman"/>
                <a:ea typeface="Times Roman"/>
                <a:cs typeface="Times Roman"/>
                <a:sym typeface="Times Roman"/>
              </a:defRPr>
            </a:pPr>
          </a:p>
          <a:p>
            <a:pPr algn="l" defTabSz="457200">
              <a:spcBef>
                <a:spcPts val="1200"/>
              </a:spcBef>
              <a:defRPr sz="2400">
                <a:latin typeface="Times Roman"/>
                <a:ea typeface="Times Roman"/>
                <a:cs typeface="Times Roman"/>
                <a:sym typeface="Times Roman"/>
              </a:defRPr>
            </a:pPr>
            <a:r>
              <a:t> </a:t>
            </a:r>
          </a:p>
          <a:p>
            <a:pPr algn="l" defTabSz="457200">
              <a:spcBef>
                <a:spcPts val="1200"/>
              </a:spcBef>
              <a:defRPr sz="1066">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基础概念学习"/>
          <p:cNvSpPr txBox="1"/>
          <p:nvPr>
            <p:ph type="title"/>
          </p:nvPr>
        </p:nvSpPr>
        <p:spPr>
          <a:prstGeom prst="rect">
            <a:avLst/>
          </a:prstGeom>
        </p:spPr>
        <p:txBody>
          <a:bodyPr/>
          <a:lstStyle/>
          <a:p>
            <a:pPr/>
            <a:r>
              <a:t>基础概念学习</a:t>
            </a:r>
          </a:p>
        </p:txBody>
      </p:sp>
      <p:grpSp>
        <p:nvGrpSpPr>
          <p:cNvPr id="268" name="成组"/>
          <p:cNvGrpSpPr/>
          <p:nvPr/>
        </p:nvGrpSpPr>
        <p:grpSpPr>
          <a:xfrm>
            <a:off x="369422" y="8800289"/>
            <a:ext cx="12255501" cy="420723"/>
            <a:chOff x="0" y="0"/>
            <a:chExt cx="12255500" cy="420722"/>
          </a:xfrm>
        </p:grpSpPr>
        <p:sp>
          <p:nvSpPr>
            <p:cNvPr id="266"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67"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69" name="文本"/>
          <p:cNvSpPr txBox="1"/>
          <p:nvPr/>
        </p:nvSpPr>
        <p:spPr>
          <a:xfrm>
            <a:off x="6922390" y="2328442"/>
            <a:ext cx="190501" cy="229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400">
                <a:latin typeface="Times Roman"/>
                <a:ea typeface="Times Roman"/>
                <a:cs typeface="Times Roman"/>
                <a:sym typeface="Times Roman"/>
              </a:defRPr>
            </a:pPr>
          </a:p>
          <a:p>
            <a:pPr algn="l" defTabSz="457200">
              <a:spcBef>
                <a:spcPts val="1200"/>
              </a:spcBef>
              <a:defRPr b="1" sz="1333">
                <a:latin typeface="Times Roman"/>
                <a:ea typeface="Times Roman"/>
                <a:cs typeface="Times Roman"/>
                <a:sym typeface="Times Roman"/>
              </a:defRPr>
            </a:pPr>
          </a:p>
          <a:p>
            <a:pPr algn="l" defTabSz="457200">
              <a:spcBef>
                <a:spcPts val="1200"/>
              </a:spcBef>
              <a:defRPr sz="1066">
                <a:latin typeface="Times Roman"/>
                <a:ea typeface="Times Roman"/>
                <a:cs typeface="Times Roman"/>
                <a:sym typeface="Times Roman"/>
              </a:defRPr>
            </a:pPr>
          </a:p>
          <a:p>
            <a:pPr algn="l" defTabSz="457200">
              <a:spcBef>
                <a:spcPts val="1200"/>
              </a:spcBef>
              <a:defRPr sz="2400">
                <a:latin typeface="Times Roman"/>
                <a:ea typeface="Times Roman"/>
                <a:cs typeface="Times Roman"/>
                <a:sym typeface="Times Roman"/>
              </a:defRPr>
            </a:pPr>
            <a:r>
              <a:t> </a:t>
            </a:r>
          </a:p>
          <a:p>
            <a:pPr algn="l" defTabSz="457200">
              <a:spcBef>
                <a:spcPts val="1200"/>
              </a:spcBef>
              <a:defRPr sz="1066">
                <a:latin typeface="Times Roman"/>
                <a:ea typeface="Times Roman"/>
                <a:cs typeface="Times Roman"/>
                <a:sym typeface="Times Roman"/>
              </a:defRPr>
            </a:pPr>
          </a:p>
        </p:txBody>
      </p:sp>
      <p:pic>
        <p:nvPicPr>
          <p:cNvPr id="270" name="图像" descr="图像"/>
          <p:cNvPicPr>
            <a:picLocks noChangeAspect="1"/>
          </p:cNvPicPr>
          <p:nvPr/>
        </p:nvPicPr>
        <p:blipFill>
          <a:blip r:embed="rId3">
            <a:extLst/>
          </a:blip>
          <a:stretch>
            <a:fillRect/>
          </a:stretch>
        </p:blipFill>
        <p:spPr>
          <a:xfrm>
            <a:off x="750508" y="2511788"/>
            <a:ext cx="11503784" cy="509258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论文作者信息"/>
          <p:cNvSpPr txBox="1"/>
          <p:nvPr>
            <p:ph type="title"/>
          </p:nvPr>
        </p:nvSpPr>
        <p:spPr>
          <a:prstGeom prst="rect">
            <a:avLst/>
          </a:prstGeom>
        </p:spPr>
        <p:txBody>
          <a:bodyPr/>
          <a:lstStyle/>
          <a:p>
            <a:pPr/>
            <a:r>
              <a:t>论文作者信息</a:t>
            </a:r>
          </a:p>
        </p:txBody>
      </p:sp>
      <p:sp>
        <p:nvSpPr>
          <p:cNvPr id="146" name="Affiliations…"/>
          <p:cNvSpPr txBox="1"/>
          <p:nvPr/>
        </p:nvSpPr>
        <p:spPr>
          <a:xfrm>
            <a:off x="857331" y="2728358"/>
            <a:ext cx="6557222" cy="259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300"/>
              </a:lnSpc>
              <a:spcBef>
                <a:spcPts val="800"/>
              </a:spcBef>
              <a:defRPr sz="3180">
                <a:solidFill>
                  <a:srgbClr val="222222"/>
                </a:solidFill>
                <a:latin typeface="Times New Roman"/>
                <a:ea typeface="Times New Roman"/>
                <a:cs typeface="Times New Roman"/>
                <a:sym typeface="Times New Roman"/>
              </a:defRPr>
            </a:pPr>
            <a:r>
              <a:t>Affiliations</a:t>
            </a:r>
          </a:p>
          <a:p>
            <a:pPr marL="457200" indent="-317500" algn="l" defTabSz="457200">
              <a:spcBef>
                <a:spcPts val="1200"/>
              </a:spcBef>
              <a:buClr>
                <a:srgbClr val="222222"/>
              </a:buClr>
              <a:buSzPct val="75000"/>
              <a:buFont typeface="Palatino"/>
              <a:buChar char="•"/>
              <a:defRPr sz="1800">
                <a:solidFill>
                  <a:srgbClr val="222222"/>
                </a:solidFill>
                <a:latin typeface="Palatino"/>
                <a:ea typeface="Palatino"/>
                <a:cs typeface="Palatino"/>
                <a:sym typeface="Palatino"/>
              </a:defRPr>
            </a:pPr>
            <a:r>
              <a:rPr b="1" sz="2040"/>
              <a:t>DeepMind, London, UK</a:t>
            </a:r>
            <a:br>
              <a:rPr b="1" sz="2040"/>
            </a:br>
            <a:r>
              <a:t>John Jumper, Richard Evans, Alexander Pritzel, Tim Green, </a:t>
            </a:r>
          </a:p>
          <a:p>
            <a:pPr marL="457200" indent="-317500" algn="l" defTabSz="457200">
              <a:spcBef>
                <a:spcPts val="1200"/>
              </a:spcBef>
              <a:buClr>
                <a:srgbClr val="222222"/>
              </a:buClr>
              <a:buSzPct val="75000"/>
              <a:buFont typeface="Palatino"/>
              <a:buChar char="•"/>
              <a:defRPr b="1" sz="2040">
                <a:solidFill>
                  <a:srgbClr val="222222"/>
                </a:solidFill>
                <a:latin typeface="Palatino"/>
                <a:ea typeface="Palatino"/>
                <a:cs typeface="Palatino"/>
                <a:sym typeface="Palatino"/>
              </a:defRPr>
            </a:pPr>
            <a:r>
              <a:t>Seoul National University, Seoul, South Korea</a:t>
            </a:r>
            <a:br/>
            <a:r>
              <a:rPr b="0" sz="1800"/>
              <a:t>Martin Steinegger</a:t>
            </a:r>
            <a:endParaRPr b="0" sz="1800"/>
          </a:p>
          <a:p>
            <a:pPr algn="l" defTabSz="457200">
              <a:spcBef>
                <a:spcPts val="2800"/>
              </a:spcBef>
              <a:defRPr sz="1800">
                <a:solidFill>
                  <a:srgbClr val="222222"/>
                </a:solidFill>
                <a:latin typeface="Palatino"/>
                <a:ea typeface="Palatino"/>
                <a:cs typeface="Palatino"/>
                <a:sym typeface="Palatino"/>
              </a:defRPr>
            </a:pPr>
            <a:r>
              <a:t>      </a:t>
            </a:r>
            <a:r>
              <a:t>Correspondence to </a:t>
            </a:r>
            <a:r>
              <a:rPr>
                <a:solidFill>
                  <a:srgbClr val="006699"/>
                </a:solidFill>
                <a:hlinkClick r:id="rId2" invalidUrl="" action="" tgtFrame="" tooltip="" history="1" highlightClick="0" endSnd="0"/>
              </a:rPr>
              <a:t>John Jumper</a:t>
            </a:r>
            <a:r>
              <a:t> or </a:t>
            </a:r>
            <a:r>
              <a:rPr>
                <a:solidFill>
                  <a:srgbClr val="006699"/>
                </a:solidFill>
                <a:hlinkClick r:id="rId3" invalidUrl="" action="" tgtFrame="" tooltip="" history="1" highlightClick="0" endSnd="0"/>
              </a:rPr>
              <a:t>Demis Hassabis</a:t>
            </a:r>
            <a:r>
              <a:t>.</a:t>
            </a:r>
          </a:p>
        </p:txBody>
      </p:sp>
      <p:grpSp>
        <p:nvGrpSpPr>
          <p:cNvPr id="149" name="成组"/>
          <p:cNvGrpSpPr/>
          <p:nvPr/>
        </p:nvGrpSpPr>
        <p:grpSpPr>
          <a:xfrm>
            <a:off x="369422" y="8800289"/>
            <a:ext cx="12255501" cy="420723"/>
            <a:chOff x="0" y="0"/>
            <a:chExt cx="12255500" cy="420722"/>
          </a:xfrm>
        </p:grpSpPr>
        <p:sp>
          <p:nvSpPr>
            <p:cNvPr id="147"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48" name="图像" descr="图像"/>
            <p:cNvPicPr>
              <a:picLocks noChangeAspect="1"/>
            </p:cNvPicPr>
            <p:nvPr/>
          </p:nvPicPr>
          <p:blipFill>
            <a:blip r:embed="rId4">
              <a:extLst/>
            </a:blip>
            <a:stretch>
              <a:fillRect/>
            </a:stretch>
          </p:blipFill>
          <p:spPr>
            <a:xfrm>
              <a:off x="10617942" y="37058"/>
              <a:ext cx="1349284" cy="346606"/>
            </a:xfrm>
            <a:prstGeom prst="rect">
              <a:avLst/>
            </a:prstGeom>
            <a:ln w="12700" cap="flat">
              <a:noFill/>
              <a:miter lim="400000"/>
            </a:ln>
            <a:effectLst/>
          </p:spPr>
        </p:pic>
      </p:grpSp>
      <p:sp>
        <p:nvSpPr>
          <p:cNvPr id="150" name="Subjects…"/>
          <p:cNvSpPr txBox="1"/>
          <p:nvPr/>
        </p:nvSpPr>
        <p:spPr>
          <a:xfrm>
            <a:off x="844030" y="5650448"/>
            <a:ext cx="11032392" cy="1967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200"/>
              </a:spcBef>
              <a:defRPr sz="3000">
                <a:latin typeface="Times New Roman"/>
                <a:ea typeface="Times New Roman"/>
                <a:cs typeface="Times New Roman"/>
                <a:sym typeface="Times New Roman"/>
              </a:defRPr>
            </a:pPr>
            <a:r>
              <a:t>Subjects</a:t>
            </a:r>
          </a:p>
          <a:p>
            <a:pPr marL="569647" indent="-429947" algn="l">
              <a:buClr>
                <a:srgbClr val="006699"/>
              </a:buClr>
              <a:buSzPct val="75000"/>
              <a:buFont typeface="Times-Roman"/>
              <a:buChar char="•"/>
              <a:defRPr sz="2600">
                <a:solidFill>
                  <a:srgbClr val="747474"/>
                </a:solidFill>
                <a:latin typeface="Times New Roman"/>
                <a:ea typeface="Times New Roman"/>
                <a:cs typeface="Times New Roman"/>
                <a:sym typeface="Times New Roman"/>
              </a:defRPr>
            </a:pPr>
            <a:r>
              <a:t>	</a:t>
            </a:r>
            <a:r>
              <a:rPr sz="2500" u="sng">
                <a:solidFill>
                  <a:srgbClr val="000000"/>
                </a:solidFill>
                <a:hlinkClick r:id="rId5" invalidUrl="" action="" tgtFrame="" tooltip="" history="1" highlightClick="0" endSnd="0"/>
              </a:rPr>
              <a:t>Computational biophysics</a:t>
            </a:r>
            <a:endParaRPr sz="2500">
              <a:solidFill>
                <a:srgbClr val="222222"/>
              </a:solidFill>
            </a:endParaRPr>
          </a:p>
          <a:p>
            <a:pPr marL="569647" indent="-429947" algn="l">
              <a:buClr>
                <a:srgbClr val="006699"/>
              </a:buClr>
              <a:buSzPct val="75000"/>
              <a:buFont typeface="Times-Roman"/>
              <a:buChar char="•"/>
              <a:defRPr sz="2500">
                <a:solidFill>
                  <a:srgbClr val="747474"/>
                </a:solidFill>
                <a:latin typeface="Times New Roman"/>
                <a:ea typeface="Times New Roman"/>
                <a:cs typeface="Times New Roman"/>
                <a:sym typeface="Times New Roman"/>
              </a:defRPr>
            </a:pPr>
            <a:r>
              <a:t>	</a:t>
            </a:r>
            <a:r>
              <a:rPr u="sng">
                <a:solidFill>
                  <a:srgbClr val="000000"/>
                </a:solidFill>
                <a:hlinkClick r:id="rId6" invalidUrl="" action="" tgtFrame="" tooltip="" history="1" highlightClick="0" endSnd="0"/>
              </a:rPr>
              <a:t>Machine learning</a:t>
            </a:r>
            <a:endParaRPr>
              <a:solidFill>
                <a:srgbClr val="222222"/>
              </a:solidFill>
            </a:endParaRPr>
          </a:p>
          <a:p>
            <a:pPr marL="569647" indent="-429947" algn="l">
              <a:buClr>
                <a:srgbClr val="006699"/>
              </a:buClr>
              <a:buSzPct val="75000"/>
              <a:buFont typeface="Times-Roman"/>
              <a:buChar char="•"/>
              <a:defRPr sz="2500">
                <a:solidFill>
                  <a:srgbClr val="747474"/>
                </a:solidFill>
                <a:latin typeface="Times New Roman"/>
                <a:ea typeface="Times New Roman"/>
                <a:cs typeface="Times New Roman"/>
                <a:sym typeface="Times New Roman"/>
              </a:defRPr>
            </a:pPr>
            <a:r>
              <a:t>	</a:t>
            </a:r>
            <a:r>
              <a:rPr u="sng">
                <a:solidFill>
                  <a:srgbClr val="000000"/>
                </a:solidFill>
                <a:hlinkClick r:id="rId7" invalidUrl="" action="" tgtFrame="" tooltip="" history="1" highlightClick="0" endSnd="0"/>
              </a:rPr>
              <a:t>Protein structure predictions</a:t>
            </a:r>
            <a:endParaRPr>
              <a:solidFill>
                <a:srgbClr val="222222"/>
              </a:solidFill>
            </a:endParaRPr>
          </a:p>
          <a:p>
            <a:pPr marL="569647" indent="-429947" algn="l">
              <a:buClr>
                <a:srgbClr val="006699"/>
              </a:buClr>
              <a:buSzPct val="75000"/>
              <a:buFont typeface="Times-Roman"/>
              <a:buChar char="•"/>
              <a:defRPr sz="2500">
                <a:solidFill>
                  <a:srgbClr val="747474"/>
                </a:solidFill>
                <a:latin typeface="Times New Roman"/>
                <a:ea typeface="Times New Roman"/>
                <a:cs typeface="Times New Roman"/>
                <a:sym typeface="Times New Roman"/>
              </a:defRPr>
            </a:pPr>
            <a:r>
              <a:t>	</a:t>
            </a:r>
            <a:r>
              <a:rPr u="sng">
                <a:solidFill>
                  <a:srgbClr val="000000"/>
                </a:solidFill>
                <a:hlinkClick r:id="rId8" invalidUrl="" action="" tgtFrame="" tooltip="" history="1" highlightClick="0" endSnd="0"/>
              </a:rPr>
              <a:t>Structural biology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算法列表"/>
          <p:cNvSpPr txBox="1"/>
          <p:nvPr>
            <p:ph type="title"/>
          </p:nvPr>
        </p:nvSpPr>
        <p:spPr>
          <a:prstGeom prst="rect">
            <a:avLst/>
          </a:prstGeom>
        </p:spPr>
        <p:txBody>
          <a:bodyPr/>
          <a:lstStyle/>
          <a:p>
            <a:pPr/>
            <a:r>
              <a:t>算法列表</a:t>
            </a:r>
          </a:p>
        </p:txBody>
      </p:sp>
      <p:grpSp>
        <p:nvGrpSpPr>
          <p:cNvPr id="275" name="成组"/>
          <p:cNvGrpSpPr/>
          <p:nvPr/>
        </p:nvGrpSpPr>
        <p:grpSpPr>
          <a:xfrm>
            <a:off x="369422" y="8800289"/>
            <a:ext cx="12255501" cy="420723"/>
            <a:chOff x="0" y="0"/>
            <a:chExt cx="12255500" cy="420722"/>
          </a:xfrm>
        </p:grpSpPr>
        <p:sp>
          <p:nvSpPr>
            <p:cNvPr id="27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7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76" name="List of Algorithms"/>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List of Algorithms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0" name="成组"/>
          <p:cNvGrpSpPr/>
          <p:nvPr/>
        </p:nvGrpSpPr>
        <p:grpSpPr>
          <a:xfrm>
            <a:off x="369422" y="8800289"/>
            <a:ext cx="12255501" cy="420723"/>
            <a:chOff x="0" y="0"/>
            <a:chExt cx="12255500" cy="420722"/>
          </a:xfrm>
        </p:grpSpPr>
        <p:sp>
          <p:nvSpPr>
            <p:cNvPr id="27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7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graphicFrame>
        <p:nvGraphicFramePr>
          <p:cNvPr id="281" name="List of Algorithms"/>
          <p:cNvGraphicFramePr/>
          <p:nvPr/>
        </p:nvGraphicFramePr>
        <p:xfrm>
          <a:off x="2366548" y="2397846"/>
          <a:ext cx="8582691" cy="5918920"/>
        </p:xfrm>
        <a:graphic xmlns:a="http://schemas.openxmlformats.org/drawingml/2006/main">
          <a:graphicData uri="http://schemas.openxmlformats.org/drawingml/2006/table">
            <a:tbl>
              <a:tblPr firstCol="0" firstRow="1" lastCol="0" lastRow="0" bandCol="0" bandRow="1" rtl="0">
                <a:tableStyleId>{EEE7283C-3CF3-47DC-8721-378D4A62B228}</a:tableStyleId>
              </a:tblPr>
              <a:tblGrid>
                <a:gridCol w="379093"/>
                <a:gridCol w="3261529"/>
                <a:gridCol w="4935717"/>
              </a:tblGrid>
              <a:tr h="351332">
                <a:tc gridSpan="3">
                  <a:txBody>
                    <a:bodyPr/>
                    <a:lstStyle/>
                    <a:p>
                      <a:pPr algn="ctr" defTabSz="457200">
                        <a:spcBef>
                          <a:spcPts val="600"/>
                        </a:spcBef>
                        <a:defRPr sz="1800">
                          <a:solidFill>
                            <a:srgbClr val="000000"/>
                          </a:solidFill>
                        </a:defRPr>
                      </a:pPr>
                      <a:r>
                        <a:rPr sz="1200"/>
                        <a:t>List of Algorithms</a:t>
                      </a:r>
                    </a:p>
                  </a:txBody>
                  <a:tcPr marL="50800" marR="50800" marT="50800" marB="50800" anchor="ctr" anchorCtr="0" horzOverflow="overflow">
                    <a:lnL/>
                    <a:lnR/>
                    <a:lnT/>
                    <a:lnB w="6350">
                      <a:solidFill>
                        <a:srgbClr val="929292"/>
                      </a:solidFill>
                      <a:miter lim="400000"/>
                    </a:lnB>
                    <a:solidFill>
                      <a:srgbClr val="000000">
                        <a:alpha val="0"/>
                      </a:srgbClr>
                    </a:solidFill>
                  </a:tcPr>
                </a:tc>
                <a:tc hMerge="1">
                  <a:tcPr/>
                </a:tc>
                <a:tc hMerge="1">
                  <a:tcPr/>
                </a:tc>
              </a:tr>
              <a:tr h="297480">
                <a:tc>
                  <a:txBody>
                    <a:bodyPr/>
                    <a:lstStyle/>
                    <a:p>
                      <a:pPr algn="l" defTabSz="457200">
                        <a:defRPr sz="1100">
                          <a:solidFill>
                            <a:srgbClr val="FFFFFF"/>
                          </a:solidFill>
                          <a:latin typeface="Charter Roman"/>
                          <a:ea typeface="Charter Roman"/>
                          <a:cs typeface="Charter Roman"/>
                          <a:sym typeface="Charter Roman"/>
                        </a:defRPr>
                      </a:pPr>
                    </a:p>
                  </a:txBody>
                  <a:tcPr marL="50800" marR="50800" marT="50800" marB="50800" anchor="t" anchorCtr="0" horzOverflow="overflow">
                    <a:lnL w="6350">
                      <a:solidFill>
                        <a:srgbClr val="929292"/>
                      </a:solidFill>
                      <a:miter lim="400000"/>
                    </a:lnL>
                    <a:lnR w="6350">
                      <a:solidFill>
                        <a:srgbClr val="FFFFFF"/>
                      </a:solidFill>
                      <a:miter lim="400000"/>
                    </a:lnR>
                    <a:lnT w="6350">
                      <a:solidFill>
                        <a:srgbClr val="929292"/>
                      </a:solidFill>
                      <a:miter lim="400000"/>
                    </a:lnT>
                    <a:lnB w="12700">
                      <a:solidFill>
                        <a:srgbClr val="89847F"/>
                      </a:solidFill>
                      <a:miter lim="400000"/>
                    </a:lnB>
                    <a:solidFill>
                      <a:srgbClr val="1DB100"/>
                    </a:solidFill>
                  </a:tcPr>
                </a:tc>
                <a:tc>
                  <a:txBody>
                    <a:bodyPr/>
                    <a:lstStyle/>
                    <a:p>
                      <a:pPr algn="ctr" defTabSz="457200">
                        <a:defRPr sz="1800">
                          <a:solidFill>
                            <a:srgbClr val="000000"/>
                          </a:solidFill>
                        </a:defRPr>
                      </a:pPr>
                      <a:r>
                        <a:rPr sz="1100">
                          <a:solidFill>
                            <a:srgbClr val="FFFFFF"/>
                          </a:solidFill>
                          <a:latin typeface="Charter Roman"/>
                          <a:ea typeface="Charter Roman"/>
                          <a:cs typeface="Charter Roman"/>
                          <a:sym typeface="Charter Roman"/>
                        </a:rPr>
                        <a:t>Function Name </a:t>
                      </a:r>
                    </a:p>
                  </a:txBody>
                  <a:tcPr marL="50800" marR="50800" marT="50800" marB="50800" anchor="t" anchorCtr="0" horzOverflow="overflow">
                    <a:lnL w="6350">
                      <a:solidFill>
                        <a:srgbClr val="FFFFFF"/>
                      </a:solidFill>
                      <a:miter lim="400000"/>
                    </a:lnL>
                    <a:lnR w="6350">
                      <a:solidFill>
                        <a:srgbClr val="FFFFFF"/>
                      </a:solidFill>
                      <a:miter lim="400000"/>
                    </a:lnR>
                    <a:lnT w="6350">
                      <a:solidFill>
                        <a:srgbClr val="929292"/>
                      </a:solidFill>
                      <a:miter lim="400000"/>
                    </a:lnT>
                    <a:lnB w="12700">
                      <a:solidFill>
                        <a:srgbClr val="89847F"/>
                      </a:solidFill>
                      <a:miter lim="400000"/>
                    </a:lnB>
                    <a:solidFill>
                      <a:srgbClr val="1DB100"/>
                    </a:solidFill>
                  </a:tcPr>
                </a:tc>
                <a:tc>
                  <a:txBody>
                    <a:bodyPr/>
                    <a:lstStyle/>
                    <a:p>
                      <a:pPr algn="l" defTabSz="457200">
                        <a:defRPr sz="1800">
                          <a:solidFill>
                            <a:srgbClr val="000000"/>
                          </a:solidFill>
                        </a:defRPr>
                      </a:pPr>
                      <a:r>
                        <a:rPr b="1" sz="1200">
                          <a:solidFill>
                            <a:srgbClr val="FFFFFF"/>
                          </a:solidFill>
                          <a:latin typeface="Times New Roman"/>
                          <a:ea typeface="Times New Roman"/>
                          <a:cs typeface="Times New Roman"/>
                          <a:sym typeface="Times New Roman"/>
                        </a:rPr>
                        <a:t>Instruction</a:t>
                      </a:r>
                    </a:p>
                  </a:txBody>
                  <a:tcPr marL="50800" marR="50800" marT="50800" marB="50800" anchor="t" anchorCtr="0" horzOverflow="overflow">
                    <a:lnL w="6350">
                      <a:solidFill>
                        <a:srgbClr val="FFFFFF"/>
                      </a:solidFill>
                      <a:miter lim="400000"/>
                    </a:lnL>
                    <a:lnR w="6350">
                      <a:solidFill>
                        <a:srgbClr val="929292"/>
                      </a:solidFill>
                      <a:miter lim="400000"/>
                    </a:lnR>
                    <a:lnT w="6350">
                      <a:solidFill>
                        <a:srgbClr val="929292"/>
                      </a:solidFill>
                      <a:miter lim="400000"/>
                    </a:lnT>
                    <a:lnB w="12700">
                      <a:solidFill>
                        <a:srgbClr val="89847F"/>
                      </a:solidFill>
                      <a:miter lim="400000"/>
                    </a:lnB>
                    <a:solidFill>
                      <a:srgbClr val="1DB100"/>
                    </a:solidFill>
                  </a:tcPr>
                </a:tc>
              </a:tr>
              <a:tr h="297480">
                <a:tc>
                  <a:txBody>
                    <a:bodyPr/>
                    <a:lstStyle/>
                    <a:p>
                      <a:pPr>
                        <a:defRPr sz="1800">
                          <a:solidFill>
                            <a:srgbClr val="000000"/>
                          </a:solidFill>
                        </a:defRPr>
                      </a:pPr>
                      <a:r>
                        <a:rPr sz="1100">
                          <a:latin typeface="Charter Roman"/>
                          <a:ea typeface="Charter Roman"/>
                          <a:cs typeface="Charter Roman"/>
                          <a:sym typeface="Charter Roman"/>
                        </a:rPr>
                        <a:t>1</a:t>
                      </a:r>
                    </a:p>
                  </a:txBody>
                  <a:tcPr marL="50800" marR="50800" marT="50800" marB="50800" anchor="t" anchorCtr="0" horzOverflow="overflow">
                    <a:lnL w="6350">
                      <a:solidFill>
                        <a:srgbClr val="929292"/>
                      </a:solidFill>
                      <a:miter lim="400000"/>
                    </a:lnL>
                    <a:lnR w="6350">
                      <a:solidFill>
                        <a:srgbClr val="929292"/>
                      </a:solidFill>
                      <a:miter lim="400000"/>
                    </a:lnR>
                    <a:lnT w="12700">
                      <a:solidFill>
                        <a:srgbClr val="89847F"/>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MSABlockDeletion</a:t>
                      </a:r>
                    </a:p>
                  </a:txBody>
                  <a:tcPr marL="50800" marR="50800" marT="50800" marB="50800" anchor="t" anchorCtr="0" horzOverflow="overflow">
                    <a:lnL w="6350">
                      <a:solidFill>
                        <a:srgbClr val="929292"/>
                      </a:solidFill>
                      <a:miter lim="400000"/>
                    </a:lnL>
                    <a:lnR w="12700">
                      <a:solidFill>
                        <a:srgbClr val="89847F"/>
                      </a:solidFill>
                      <a:miter lim="400000"/>
                    </a:lnR>
                    <a:lnT w="12700">
                      <a:solidFill>
                        <a:srgbClr val="89847F"/>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MSA block deletion</a:t>
                      </a:r>
                    </a:p>
                  </a:txBody>
                  <a:tcPr marL="50800" marR="50800" marT="50800" marB="50800" anchor="t" anchorCtr="0" horzOverflow="overflow">
                    <a:lnL w="12700">
                      <a:solidFill>
                        <a:srgbClr val="89847F"/>
                      </a:solidFill>
                      <a:miter lim="400000"/>
                    </a:lnL>
                    <a:lnR w="6350">
                      <a:solidFill>
                        <a:srgbClr val="929292"/>
                      </a:solidFill>
                      <a:miter lim="400000"/>
                    </a:lnR>
                    <a:lnT w="12700">
                      <a:solidFill>
                        <a:srgbClr val="89847F"/>
                      </a:solidFill>
                      <a:miter lim="400000"/>
                    </a:lnT>
                    <a:lnB w="6350">
                      <a:solidFill>
                        <a:srgbClr val="929292"/>
                      </a:solidFill>
                      <a:miter lim="400000"/>
                    </a:lnB>
                    <a:noFill/>
                  </a:tcPr>
                </a:tc>
              </a:tr>
              <a:tr h="294280">
                <a:tc>
                  <a:txBody>
                    <a:bodyPr/>
                    <a:lstStyle/>
                    <a:p>
                      <a:pPr>
                        <a:defRPr sz="1800">
                          <a:solidFill>
                            <a:srgbClr val="000000"/>
                          </a:solidFill>
                        </a:defRPr>
                      </a:pPr>
                      <a:r>
                        <a:rPr sz="1100">
                          <a:latin typeface="Charter Roman"/>
                          <a:ea typeface="Charter Roman"/>
                          <a:cs typeface="Charter Roman"/>
                          <a:sym typeface="Charter Roman"/>
                        </a:rPr>
                        <a:t>2</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Inference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AlphaFold Model Inference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4280">
                <a:tc>
                  <a:txBody>
                    <a:bodyPr/>
                    <a:lstStyle/>
                    <a:p>
                      <a:pPr>
                        <a:defRPr sz="1800">
                          <a:solidFill>
                            <a:srgbClr val="000000"/>
                          </a:solidFill>
                        </a:defRPr>
                      </a:pPr>
                      <a:r>
                        <a:rPr sz="1100">
                          <a:latin typeface="Charter Roman"/>
                          <a:ea typeface="Charter Roman"/>
                          <a:cs typeface="Charter Roman"/>
                          <a:sym typeface="Charter Roman"/>
                        </a:rPr>
                        <a:t>3</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InputEmbedder</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Embeddings for initial representations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294280">
                <a:tc>
                  <a:txBody>
                    <a:bodyPr/>
                    <a:lstStyle/>
                    <a:p>
                      <a:pPr>
                        <a:defRPr sz="1800">
                          <a:solidFill>
                            <a:srgbClr val="000000"/>
                          </a:solidFill>
                        </a:defRPr>
                      </a:pPr>
                      <a:r>
                        <a:rPr sz="1100">
                          <a:latin typeface="Charter Roman"/>
                          <a:ea typeface="Charter Roman"/>
                          <a:cs typeface="Charter Roman"/>
                          <a:sym typeface="Charter Roman"/>
                        </a:rPr>
                        <a:t>4</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relpos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Relative position encoding</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4280">
                <a:tc>
                  <a:txBody>
                    <a:bodyPr/>
                    <a:lstStyle/>
                    <a:p>
                      <a:pPr>
                        <a:defRPr sz="1800">
                          <a:solidFill>
                            <a:srgbClr val="000000"/>
                          </a:solidFill>
                        </a:defRPr>
                      </a:pPr>
                      <a:r>
                        <a:rPr sz="1100">
                          <a:latin typeface="Charter Roman"/>
                          <a:ea typeface="Charter Roman"/>
                          <a:cs typeface="Charter Roman"/>
                          <a:sym typeface="Charter Roman"/>
                        </a:rPr>
                        <a:t>5</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one_hot</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One-hot encoding with nearest bin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294280">
                <a:tc>
                  <a:txBody>
                    <a:bodyPr/>
                    <a:lstStyle/>
                    <a:p>
                      <a:pPr>
                        <a:defRPr sz="1800">
                          <a:solidFill>
                            <a:srgbClr val="000000"/>
                          </a:solidFill>
                        </a:defRPr>
                      </a:pPr>
                      <a:r>
                        <a:rPr sz="1100">
                          <a:latin typeface="Charter Roman"/>
                          <a:ea typeface="Charter Roman"/>
                          <a:cs typeface="Charter Roman"/>
                          <a:sym typeface="Charter Roman"/>
                        </a:rPr>
                        <a:t>6</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EvoformerStack</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Evoformer stack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1975">
                <a:tc>
                  <a:txBody>
                    <a:bodyPr/>
                    <a:lstStyle/>
                    <a:p>
                      <a:pPr>
                        <a:defRPr sz="1800">
                          <a:solidFill>
                            <a:srgbClr val="000000"/>
                          </a:solidFill>
                        </a:defRPr>
                      </a:pPr>
                      <a:r>
                        <a:rPr sz="1100">
                          <a:latin typeface="Charter Roman"/>
                          <a:ea typeface="Charter Roman"/>
                          <a:cs typeface="Charter Roman"/>
                          <a:sym typeface="Charter Roman"/>
                        </a:rPr>
                        <a:t>7</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MSARowAttentionWithPairBias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MSA row-wise gated self-attention with pair bias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294280">
                <a:tc>
                  <a:txBody>
                    <a:bodyPr/>
                    <a:lstStyle/>
                    <a:p>
                      <a:pPr>
                        <a:defRPr sz="1800">
                          <a:solidFill>
                            <a:srgbClr val="000000"/>
                          </a:solidFill>
                        </a:defRPr>
                      </a:pPr>
                      <a:r>
                        <a:rPr sz="1100">
                          <a:latin typeface="Charter Roman"/>
                          <a:ea typeface="Charter Roman"/>
                          <a:cs typeface="Charter Roman"/>
                          <a:sym typeface="Charter Roman"/>
                        </a:rPr>
                        <a:t>8</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MSAColumnAttention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MSA column-wise gated self-attention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4280">
                <a:tc>
                  <a:txBody>
                    <a:bodyPr/>
                    <a:lstStyle/>
                    <a:p>
                      <a:pPr>
                        <a:defRPr sz="1800">
                          <a:solidFill>
                            <a:srgbClr val="000000"/>
                          </a:solidFill>
                        </a:defRPr>
                      </a:pPr>
                      <a:r>
                        <a:rPr sz="1100">
                          <a:latin typeface="Charter Roman"/>
                          <a:ea typeface="Charter Roman"/>
                          <a:cs typeface="Charter Roman"/>
                          <a:sym typeface="Charter Roman"/>
                        </a:rPr>
                        <a:t>9</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MSATransition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Transition layer in the MSA stack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294280">
                <a:tc>
                  <a:txBody>
                    <a:bodyPr/>
                    <a:lstStyle/>
                    <a:p>
                      <a:pPr>
                        <a:defRPr sz="1800">
                          <a:solidFill>
                            <a:srgbClr val="000000"/>
                          </a:solidFill>
                        </a:defRPr>
                      </a:pPr>
                      <a:r>
                        <a:rPr sz="1100">
                          <a:latin typeface="Charter Roman"/>
                          <a:ea typeface="Charter Roman"/>
                          <a:cs typeface="Charter Roman"/>
                          <a:sym typeface="Charter Roman"/>
                        </a:rPr>
                        <a:t>10</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OuterProductMean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Outer product mean</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463550">
                <a:tc>
                  <a:txBody>
                    <a:bodyPr/>
                    <a:lstStyle/>
                    <a:p>
                      <a:pPr>
                        <a:defRPr sz="1800">
                          <a:solidFill>
                            <a:srgbClr val="000000"/>
                          </a:solidFill>
                        </a:defRPr>
                      </a:pPr>
                      <a:r>
                        <a:rPr sz="1100">
                          <a:latin typeface="Charter Roman"/>
                          <a:ea typeface="Charter Roman"/>
                          <a:cs typeface="Charter Roman"/>
                          <a:sym typeface="Charter Roman"/>
                        </a:rPr>
                        <a:t>11</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TriangleMultiplicationOutgoing</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Triangular multiplicative update using “outgoing” edges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463550">
                <a:tc>
                  <a:txBody>
                    <a:bodyPr/>
                    <a:lstStyle/>
                    <a:p>
                      <a:pPr>
                        <a:defRPr sz="1800">
                          <a:solidFill>
                            <a:srgbClr val="000000"/>
                          </a:solidFill>
                        </a:defRPr>
                      </a:pPr>
                      <a:r>
                        <a:rPr sz="1100">
                          <a:latin typeface="Charter Roman"/>
                          <a:ea typeface="Charter Roman"/>
                          <a:cs typeface="Charter Roman"/>
                          <a:sym typeface="Charter Roman"/>
                        </a:rPr>
                        <a:t>12</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TriangleMultiplicationIncoming</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Triangular multiplicative update using “incoming” edges</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463550">
                <a:tc>
                  <a:txBody>
                    <a:bodyPr/>
                    <a:lstStyle/>
                    <a:p>
                      <a:pPr>
                        <a:defRPr sz="1800">
                          <a:solidFill>
                            <a:srgbClr val="000000"/>
                          </a:solidFill>
                        </a:defRPr>
                      </a:pPr>
                      <a:r>
                        <a:rPr sz="1100">
                          <a:latin typeface="Charter Roman"/>
                          <a:ea typeface="Charter Roman"/>
                          <a:cs typeface="Charter Roman"/>
                          <a:sym typeface="Charter Roman"/>
                        </a:rPr>
                        <a:t>13</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TriangleAttentionStartingNode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Triangular gated self-attention around starting node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463550">
                <a:tc>
                  <a:txBody>
                    <a:bodyPr/>
                    <a:lstStyle/>
                    <a:p>
                      <a:pPr>
                        <a:defRPr sz="1800">
                          <a:solidFill>
                            <a:srgbClr val="000000"/>
                          </a:solidFill>
                        </a:defRPr>
                      </a:pPr>
                      <a:r>
                        <a:rPr sz="1100">
                          <a:latin typeface="Charter Roman"/>
                          <a:ea typeface="Charter Roman"/>
                          <a:cs typeface="Charter Roman"/>
                          <a:sym typeface="Charter Roman"/>
                        </a:rPr>
                        <a:t>14</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ctr">
                        <a:defRPr sz="1800">
                          <a:solidFill>
                            <a:srgbClr val="000000"/>
                          </a:solidFill>
                        </a:defRPr>
                      </a:pPr>
                      <a:r>
                        <a:rPr sz="1100">
                          <a:latin typeface="Charter Roman"/>
                          <a:ea typeface="Charter Roman"/>
                          <a:cs typeface="Charter Roman"/>
                          <a:sym typeface="Charter Roman"/>
                        </a:rPr>
                        <a:t>TriangleAttentionEndingNode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Triangular gated self-attention around ending node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4280">
                <a:tc>
                  <a:txBody>
                    <a:bodyPr/>
                    <a:lstStyle/>
                    <a:p>
                      <a:pPr>
                        <a:defRPr sz="1800">
                          <a:solidFill>
                            <a:srgbClr val="000000"/>
                          </a:solidFill>
                        </a:defRPr>
                      </a:pPr>
                      <a:r>
                        <a:rPr sz="1100">
                          <a:latin typeface="Charter Roman"/>
                          <a:ea typeface="Charter Roman"/>
                          <a:cs typeface="Charter Roman"/>
                          <a:sym typeface="Charter Roman"/>
                        </a:rPr>
                        <a:t>15</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ctr">
                        <a:defRPr sz="1800">
                          <a:solidFill>
                            <a:srgbClr val="000000"/>
                          </a:solidFill>
                        </a:defRPr>
                      </a:pPr>
                      <a:r>
                        <a:rPr sz="1100">
                          <a:latin typeface="Charter Roman"/>
                          <a:ea typeface="Charter Roman"/>
                          <a:cs typeface="Charter Roman"/>
                          <a:sym typeface="Charter Roman"/>
                        </a:rPr>
                        <a:t>PairTransition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Transition layer in the pair stack</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AlphaFold Model Inference"/>
          <p:cNvSpPr txBox="1"/>
          <p:nvPr>
            <p:ph type="title"/>
          </p:nvPr>
        </p:nvSpPr>
        <p:spPr>
          <a:prstGeom prst="rect">
            <a:avLst/>
          </a:prstGeom>
        </p:spPr>
        <p:txBody>
          <a:bodyPr/>
          <a:lstStyle/>
          <a:p>
            <a:pPr/>
            <a:r>
              <a:t>AlphaFold Model Inference </a:t>
            </a:r>
            <a:br>
              <a:rPr sz="1200"/>
            </a:br>
            <a:endParaRPr sz="1200"/>
          </a:p>
        </p:txBody>
      </p:sp>
      <p:grpSp>
        <p:nvGrpSpPr>
          <p:cNvPr id="286" name="成组"/>
          <p:cNvGrpSpPr/>
          <p:nvPr/>
        </p:nvGrpSpPr>
        <p:grpSpPr>
          <a:xfrm>
            <a:off x="369422" y="8800289"/>
            <a:ext cx="12255501" cy="420723"/>
            <a:chOff x="0" y="0"/>
            <a:chExt cx="12255500" cy="420722"/>
          </a:xfrm>
        </p:grpSpPr>
        <p:sp>
          <p:nvSpPr>
            <p:cNvPr id="284"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85"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graphicFrame>
        <p:nvGraphicFramePr>
          <p:cNvPr id="287" name="List of Algorithms"/>
          <p:cNvGraphicFramePr/>
          <p:nvPr/>
        </p:nvGraphicFramePr>
        <p:xfrm>
          <a:off x="2150755" y="2028502"/>
          <a:ext cx="9103030" cy="6519986"/>
        </p:xfrm>
        <a:graphic xmlns:a="http://schemas.openxmlformats.org/drawingml/2006/main">
          <a:graphicData uri="http://schemas.openxmlformats.org/drawingml/2006/table">
            <a:tbl>
              <a:tblPr firstCol="0" firstRow="1" lastCol="0" lastRow="0" bandCol="0" bandRow="1" rtl="0">
                <a:tableStyleId>{EEE7283C-3CF3-47DC-8721-378D4A62B228}</a:tableStyleId>
              </a:tblPr>
              <a:tblGrid>
                <a:gridCol w="374311"/>
                <a:gridCol w="3525544"/>
                <a:gridCol w="5196823"/>
              </a:tblGrid>
              <a:tr h="351332">
                <a:tc gridSpan="3">
                  <a:txBody>
                    <a:bodyPr/>
                    <a:lstStyle/>
                    <a:p>
                      <a:pPr algn="ctr" defTabSz="457200">
                        <a:spcBef>
                          <a:spcPts val="600"/>
                        </a:spcBef>
                        <a:defRPr sz="1800">
                          <a:solidFill>
                            <a:srgbClr val="000000"/>
                          </a:solidFill>
                        </a:defRPr>
                      </a:pPr>
                      <a:r>
                        <a:rPr sz="1200"/>
                        <a:t>List of Algorithms</a:t>
                      </a:r>
                    </a:p>
                  </a:txBody>
                  <a:tcPr marL="50800" marR="50800" marT="50800" marB="50800" anchor="ctr" anchorCtr="0" horzOverflow="overflow">
                    <a:lnL/>
                    <a:lnR/>
                    <a:lnT/>
                    <a:lnB w="6350">
                      <a:solidFill>
                        <a:srgbClr val="929292"/>
                      </a:solidFill>
                      <a:miter lim="400000"/>
                    </a:lnB>
                    <a:solidFill>
                      <a:srgbClr val="000000">
                        <a:alpha val="0"/>
                      </a:srgbClr>
                    </a:solidFill>
                  </a:tcPr>
                </a:tc>
                <a:tc hMerge="1">
                  <a:tcPr/>
                </a:tc>
                <a:tc hMerge="1">
                  <a:tcPr/>
                </a:tc>
              </a:tr>
              <a:tr h="306362">
                <a:tc>
                  <a:txBody>
                    <a:bodyPr/>
                    <a:lstStyle/>
                    <a:p>
                      <a:pPr algn="l" defTabSz="457200">
                        <a:defRPr sz="1100">
                          <a:solidFill>
                            <a:srgbClr val="FFFFFF"/>
                          </a:solidFill>
                          <a:latin typeface="Charter Roman"/>
                          <a:ea typeface="Charter Roman"/>
                          <a:cs typeface="Charter Roman"/>
                          <a:sym typeface="Charter Roman"/>
                        </a:defRPr>
                      </a:pPr>
                    </a:p>
                  </a:txBody>
                  <a:tcPr marL="50800" marR="50800" marT="50800" marB="50800" anchor="t" anchorCtr="0" horzOverflow="overflow">
                    <a:lnL w="6350">
                      <a:solidFill>
                        <a:srgbClr val="929292"/>
                      </a:solidFill>
                      <a:miter lim="400000"/>
                    </a:lnL>
                    <a:lnR w="6350">
                      <a:solidFill>
                        <a:srgbClr val="FFFFFF"/>
                      </a:solidFill>
                      <a:miter lim="400000"/>
                    </a:lnR>
                    <a:lnT w="6350">
                      <a:solidFill>
                        <a:srgbClr val="929292"/>
                      </a:solidFill>
                      <a:miter lim="400000"/>
                    </a:lnT>
                    <a:lnB w="12700">
                      <a:solidFill>
                        <a:srgbClr val="89847F"/>
                      </a:solidFill>
                      <a:miter lim="400000"/>
                    </a:lnB>
                    <a:solidFill>
                      <a:srgbClr val="1DB100"/>
                    </a:solidFill>
                  </a:tcPr>
                </a:tc>
                <a:tc>
                  <a:txBody>
                    <a:bodyPr/>
                    <a:lstStyle/>
                    <a:p>
                      <a:pPr algn="l" defTabSz="457200">
                        <a:defRPr sz="1800">
                          <a:solidFill>
                            <a:srgbClr val="000000"/>
                          </a:solidFill>
                        </a:defRPr>
                      </a:pPr>
                      <a:r>
                        <a:rPr sz="1100">
                          <a:solidFill>
                            <a:srgbClr val="FFFFFF"/>
                          </a:solidFill>
                          <a:latin typeface="Charter Roman"/>
                          <a:ea typeface="Charter Roman"/>
                          <a:cs typeface="Charter Roman"/>
                          <a:sym typeface="Charter Roman"/>
                        </a:rPr>
                        <a:t>Function Name </a:t>
                      </a:r>
                    </a:p>
                  </a:txBody>
                  <a:tcPr marL="50800" marR="50800" marT="50800" marB="50800" anchor="t" anchorCtr="0" horzOverflow="overflow">
                    <a:lnL w="6350">
                      <a:solidFill>
                        <a:srgbClr val="FFFFFF"/>
                      </a:solidFill>
                      <a:miter lim="400000"/>
                    </a:lnL>
                    <a:lnR w="6350">
                      <a:solidFill>
                        <a:srgbClr val="FFFFFF"/>
                      </a:solidFill>
                      <a:miter lim="400000"/>
                    </a:lnR>
                    <a:lnT w="6350">
                      <a:solidFill>
                        <a:srgbClr val="929292"/>
                      </a:solidFill>
                      <a:miter lim="400000"/>
                    </a:lnT>
                    <a:lnB w="12700">
                      <a:solidFill>
                        <a:srgbClr val="89847F"/>
                      </a:solidFill>
                      <a:miter lim="400000"/>
                    </a:lnB>
                    <a:solidFill>
                      <a:srgbClr val="1DB100"/>
                    </a:solidFill>
                  </a:tcPr>
                </a:tc>
                <a:tc>
                  <a:txBody>
                    <a:bodyPr/>
                    <a:lstStyle/>
                    <a:p>
                      <a:pPr algn="l" defTabSz="457200">
                        <a:defRPr sz="1800">
                          <a:solidFill>
                            <a:srgbClr val="000000"/>
                          </a:solidFill>
                        </a:defRPr>
                      </a:pPr>
                      <a:r>
                        <a:rPr b="1" sz="1200">
                          <a:solidFill>
                            <a:srgbClr val="FFFFFF"/>
                          </a:solidFill>
                          <a:latin typeface="Times New Roman"/>
                          <a:ea typeface="Times New Roman"/>
                          <a:cs typeface="Times New Roman"/>
                          <a:sym typeface="Times New Roman"/>
                        </a:rPr>
                        <a:t>Instruction</a:t>
                      </a:r>
                    </a:p>
                  </a:txBody>
                  <a:tcPr marL="50800" marR="50800" marT="50800" marB="50800" anchor="t" anchorCtr="0" horzOverflow="overflow">
                    <a:lnL w="6350">
                      <a:solidFill>
                        <a:srgbClr val="FFFFFF"/>
                      </a:solidFill>
                      <a:miter lim="400000"/>
                    </a:lnL>
                    <a:lnR w="6350">
                      <a:solidFill>
                        <a:srgbClr val="929292"/>
                      </a:solidFill>
                      <a:miter lim="400000"/>
                    </a:lnR>
                    <a:lnT w="6350">
                      <a:solidFill>
                        <a:srgbClr val="929292"/>
                      </a:solidFill>
                      <a:miter lim="400000"/>
                    </a:lnT>
                    <a:lnB w="12700">
                      <a:solidFill>
                        <a:srgbClr val="89847F"/>
                      </a:solidFill>
                      <a:miter lim="400000"/>
                    </a:lnB>
                    <a:solidFill>
                      <a:srgbClr val="1DB100"/>
                    </a:solidFill>
                  </a:tcPr>
                </a:tc>
              </a:tr>
              <a:tr h="306362">
                <a:tc>
                  <a:txBody>
                    <a:bodyPr/>
                    <a:lstStyle/>
                    <a:p>
                      <a:pPr>
                        <a:defRPr sz="1800">
                          <a:solidFill>
                            <a:srgbClr val="000000"/>
                          </a:solidFill>
                        </a:defRPr>
                      </a:pPr>
                      <a:r>
                        <a:rPr sz="1100">
                          <a:latin typeface="Charter Roman"/>
                          <a:ea typeface="Charter Roman"/>
                          <a:cs typeface="Charter Roman"/>
                          <a:sym typeface="Charter Roman"/>
                        </a:rPr>
                        <a:t>16</a:t>
                      </a:r>
                    </a:p>
                  </a:txBody>
                  <a:tcPr marL="50800" marR="50800" marT="50800" marB="50800" anchor="t" anchorCtr="0" horzOverflow="overflow">
                    <a:lnL w="6350">
                      <a:solidFill>
                        <a:srgbClr val="929292"/>
                      </a:solidFill>
                      <a:miter lim="400000"/>
                    </a:lnL>
                    <a:lnR w="6350">
                      <a:solidFill>
                        <a:srgbClr val="929292"/>
                      </a:solidFill>
                      <a:miter lim="400000"/>
                    </a:lnR>
                    <a:lnT w="12700">
                      <a:solidFill>
                        <a:srgbClr val="89847F"/>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TemplatePairStack</a:t>
                      </a:r>
                    </a:p>
                  </a:txBody>
                  <a:tcPr marL="50800" marR="50800" marT="50800" marB="50800" anchor="t" anchorCtr="0" horzOverflow="overflow">
                    <a:lnL w="6350">
                      <a:solidFill>
                        <a:srgbClr val="929292"/>
                      </a:solidFill>
                      <a:miter lim="400000"/>
                    </a:lnL>
                    <a:lnR w="12700">
                      <a:solidFill>
                        <a:srgbClr val="89847F"/>
                      </a:solidFill>
                      <a:miter lim="400000"/>
                    </a:lnR>
                    <a:lnT w="12700">
                      <a:solidFill>
                        <a:srgbClr val="89847F"/>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Template pair stack </a:t>
                      </a:r>
                    </a:p>
                  </a:txBody>
                  <a:tcPr marL="50800" marR="50800" marT="50800" marB="50800" anchor="t" anchorCtr="0" horzOverflow="overflow">
                    <a:lnL w="12700">
                      <a:solidFill>
                        <a:srgbClr val="89847F"/>
                      </a:solidFill>
                      <a:miter lim="400000"/>
                    </a:lnL>
                    <a:lnR w="6350">
                      <a:solidFill>
                        <a:srgbClr val="929292"/>
                      </a:solidFill>
                      <a:miter lim="400000"/>
                    </a:lnR>
                    <a:lnT w="12700">
                      <a:solidFill>
                        <a:srgbClr val="89847F"/>
                      </a:solidFill>
                      <a:miter lim="400000"/>
                    </a:lnT>
                    <a:lnB w="6350">
                      <a:solidFill>
                        <a:srgbClr val="929292"/>
                      </a:solidFill>
                      <a:miter lim="400000"/>
                    </a:lnB>
                    <a:noFill/>
                  </a:tcPr>
                </a:tc>
              </a:tr>
              <a:tr h="291975">
                <a:tc>
                  <a:txBody>
                    <a:bodyPr/>
                    <a:lstStyle/>
                    <a:p>
                      <a:pPr>
                        <a:defRPr sz="1800">
                          <a:solidFill>
                            <a:srgbClr val="000000"/>
                          </a:solidFill>
                        </a:defRPr>
                      </a:pPr>
                      <a:r>
                        <a:rPr sz="1100">
                          <a:latin typeface="Charter Roman"/>
                          <a:ea typeface="Charter Roman"/>
                          <a:cs typeface="Charter Roman"/>
                          <a:sym typeface="Charter Roman"/>
                        </a:rPr>
                        <a:t>17</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TemplatePointwiseAttention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Template pointwise attention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303067">
                <a:tc>
                  <a:txBody>
                    <a:bodyPr/>
                    <a:lstStyle/>
                    <a:p>
                      <a:pPr>
                        <a:defRPr sz="1800">
                          <a:solidFill>
                            <a:srgbClr val="000000"/>
                          </a:solidFill>
                        </a:defRPr>
                      </a:pPr>
                      <a:r>
                        <a:rPr sz="1100">
                          <a:latin typeface="Charter Roman"/>
                          <a:ea typeface="Charter Roman"/>
                          <a:cs typeface="Charter Roman"/>
                          <a:sym typeface="Charter Roman"/>
                        </a:rPr>
                        <a:t>18</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ExtraMsaStack</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Extra MSA stack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291975">
                <a:tc>
                  <a:txBody>
                    <a:bodyPr/>
                    <a:lstStyle/>
                    <a:p>
                      <a:pPr>
                        <a:defRPr sz="1800">
                          <a:solidFill>
                            <a:srgbClr val="000000"/>
                          </a:solidFill>
                        </a:defRPr>
                      </a:pPr>
                      <a:r>
                        <a:rPr sz="1100">
                          <a:latin typeface="Charter Roman"/>
                          <a:ea typeface="Charter Roman"/>
                          <a:cs typeface="Charter Roman"/>
                          <a:sym typeface="Charter Roman"/>
                        </a:rPr>
                        <a:t>19</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MSAColumnGlobalAttention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MSA global column-wise gated self-attention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303067">
                <a:tc>
                  <a:txBody>
                    <a:bodyPr/>
                    <a:lstStyle/>
                    <a:p>
                      <a:pPr>
                        <a:defRPr sz="1800">
                          <a:solidFill>
                            <a:srgbClr val="000000"/>
                          </a:solidFill>
                        </a:defRPr>
                      </a:pPr>
                      <a:r>
                        <a:rPr sz="1100">
                          <a:latin typeface="Charter Roman"/>
                          <a:ea typeface="Charter Roman"/>
                          <a:cs typeface="Charter Roman"/>
                          <a:sym typeface="Charter Roman"/>
                        </a:rPr>
                        <a:t>20</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StructureModule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Structure module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21</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rigidFrom3Points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Rigid from 3 points using the Gram–Schmidt process</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303067">
                <a:tc>
                  <a:txBody>
                    <a:bodyPr/>
                    <a:lstStyle/>
                    <a:p>
                      <a:pPr>
                        <a:defRPr sz="1800">
                          <a:solidFill>
                            <a:srgbClr val="000000"/>
                          </a:solidFill>
                        </a:defRPr>
                      </a:pPr>
                      <a:r>
                        <a:rPr sz="1100">
                          <a:latin typeface="Charter Roman"/>
                          <a:ea typeface="Charter Roman"/>
                          <a:cs typeface="Charter Roman"/>
                          <a:sym typeface="Charter Roman"/>
                        </a:rPr>
                        <a:t>22</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InvariantPointAttention</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Invariant point attention(IPA)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23</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BackboneUpdate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Backbone update</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1975">
                <a:tc>
                  <a:txBody>
                    <a:bodyPr/>
                    <a:lstStyle/>
                    <a:p>
                      <a:pPr>
                        <a:defRPr sz="1800">
                          <a:solidFill>
                            <a:srgbClr val="000000"/>
                          </a:solidFill>
                        </a:defRPr>
                      </a:pPr>
                      <a:r>
                        <a:rPr sz="1100">
                          <a:latin typeface="Charter Roman"/>
                          <a:ea typeface="Charter Roman"/>
                          <a:cs typeface="Charter Roman"/>
                          <a:sym typeface="Charter Roman"/>
                        </a:rPr>
                        <a:t>24</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computeAllAtomCoordinates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Compute all atom coordinates</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25</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makeRotX</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Make a transformation that rotates around the x-axis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1975">
                <a:tc>
                  <a:txBody>
                    <a:bodyPr/>
                    <a:lstStyle/>
                    <a:p>
                      <a:pPr>
                        <a:defRPr sz="1800">
                          <a:solidFill>
                            <a:srgbClr val="000000"/>
                          </a:solidFill>
                        </a:defRPr>
                      </a:pPr>
                      <a:r>
                        <a:rPr sz="1100">
                          <a:latin typeface="Charter Roman"/>
                          <a:ea typeface="Charter Roman"/>
                          <a:cs typeface="Charter Roman"/>
                          <a:sym typeface="Charter Roman"/>
                        </a:rPr>
                        <a:t>26</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renameSymmetricGroundTruthAtoms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Rename symmetric ground truth atoms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27</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torsionAngleLoss</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Side chain and backbone torsion angle loss</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303067">
                <a:tc>
                  <a:txBody>
                    <a:bodyPr/>
                    <a:lstStyle/>
                    <a:p>
                      <a:pPr>
                        <a:defRPr sz="1800">
                          <a:solidFill>
                            <a:srgbClr val="000000"/>
                          </a:solidFill>
                        </a:defRPr>
                      </a:pPr>
                      <a:r>
                        <a:rPr sz="1100">
                          <a:latin typeface="Charter Roman"/>
                          <a:ea typeface="Charter Roman"/>
                          <a:cs typeface="Charter Roman"/>
                          <a:sym typeface="Charter Roman"/>
                        </a:rPr>
                        <a:t>28</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computeFAPE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Compute the Frame aligned point error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29</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predictPerResidueLDDT</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Predict model confidence pLDDT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303067">
                <a:tc>
                  <a:txBody>
                    <a:bodyPr/>
                    <a:lstStyle/>
                    <a:p>
                      <a:pPr>
                        <a:defRPr sz="1800">
                          <a:solidFill>
                            <a:srgbClr val="000000"/>
                          </a:solidFill>
                        </a:defRPr>
                      </a:pPr>
                      <a:r>
                        <a:rPr sz="1100">
                          <a:latin typeface="Charter Roman"/>
                          <a:ea typeface="Charter Roman"/>
                          <a:cs typeface="Charter Roman"/>
                          <a:sym typeface="Charter Roman"/>
                        </a:rPr>
                        <a:t>30</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RecyclingInference</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Generic recycling inference procedure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r h="303067">
                <a:tc>
                  <a:txBody>
                    <a:bodyPr/>
                    <a:lstStyle/>
                    <a:p>
                      <a:pPr>
                        <a:defRPr sz="1800">
                          <a:solidFill>
                            <a:srgbClr val="000000"/>
                          </a:solidFill>
                        </a:defRPr>
                      </a:pPr>
                      <a:r>
                        <a:rPr sz="1100">
                          <a:latin typeface="Charter Roman"/>
                          <a:ea typeface="Charter Roman"/>
                          <a:cs typeface="Charter Roman"/>
                          <a:sym typeface="Charter Roman"/>
                        </a:rPr>
                        <a:t>31</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tcPr>
                </a:tc>
                <a:tc>
                  <a:txBody>
                    <a:bodyPr/>
                    <a:lstStyle/>
                    <a:p>
                      <a:pPr algn="l">
                        <a:defRPr sz="1800">
                          <a:solidFill>
                            <a:srgbClr val="000000"/>
                          </a:solidFill>
                        </a:defRPr>
                      </a:pPr>
                      <a:r>
                        <a:rPr sz="1100">
                          <a:latin typeface="Charter Roman"/>
                          <a:ea typeface="Charter Roman"/>
                          <a:cs typeface="Charter Roman"/>
                          <a:sym typeface="Charter Roman"/>
                        </a:rPr>
                        <a:t>RecyclingTraining</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Generic recycling training procedure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solidFill>
                      <a:srgbClr val="F7F7F6"/>
                    </a:solidFill>
                  </a:tcPr>
                </a:tc>
              </a:tr>
              <a:tr h="291975">
                <a:tc>
                  <a:txBody>
                    <a:bodyPr/>
                    <a:lstStyle/>
                    <a:p>
                      <a:pPr>
                        <a:defRPr sz="1800">
                          <a:solidFill>
                            <a:srgbClr val="000000"/>
                          </a:solidFill>
                        </a:defRPr>
                      </a:pPr>
                      <a:r>
                        <a:rPr sz="1100">
                          <a:latin typeface="Charter Roman"/>
                          <a:ea typeface="Charter Roman"/>
                          <a:cs typeface="Charter Roman"/>
                          <a:sym typeface="Charter Roman"/>
                        </a:rPr>
                        <a:t>32</a:t>
                      </a:r>
                    </a:p>
                  </a:txBody>
                  <a:tcPr marL="50800" marR="50800" marT="50800" marB="50800" anchor="t" anchorCtr="0" horzOverflow="overflow">
                    <a:lnL w="6350">
                      <a:solidFill>
                        <a:srgbClr val="929292"/>
                      </a:solidFill>
                      <a:miter lim="400000"/>
                    </a:lnL>
                    <a:lnR w="6350">
                      <a:solidFill>
                        <a:srgbClr val="929292"/>
                      </a:solidFill>
                      <a:miter lim="400000"/>
                    </a:lnR>
                    <a:lnT w="6350">
                      <a:solidFill>
                        <a:srgbClr val="929292"/>
                      </a:solidFill>
                      <a:miter lim="400000"/>
                    </a:lnT>
                    <a:lnB w="6350">
                      <a:solidFill>
                        <a:srgbClr val="929292"/>
                      </a:solidFill>
                      <a:miter lim="400000"/>
                    </a:lnB>
                    <a:noFill/>
                  </a:tcPr>
                </a:tc>
                <a:tc>
                  <a:txBody>
                    <a:bodyPr/>
                    <a:lstStyle/>
                    <a:p>
                      <a:pPr algn="l">
                        <a:defRPr sz="1800">
                          <a:solidFill>
                            <a:srgbClr val="000000"/>
                          </a:solidFill>
                        </a:defRPr>
                      </a:pPr>
                      <a:r>
                        <a:rPr sz="1100">
                          <a:latin typeface="Charter Roman"/>
                          <a:ea typeface="Charter Roman"/>
                          <a:cs typeface="Charter Roman"/>
                          <a:sym typeface="Charter Roman"/>
                        </a:rPr>
                        <a:t>RecyclingEmbedder</a:t>
                      </a:r>
                    </a:p>
                  </a:txBody>
                  <a:tcPr marL="50800" marR="50800" marT="50800" marB="50800" anchor="t" anchorCtr="0" horzOverflow="overflow">
                    <a:lnL w="6350">
                      <a:solidFill>
                        <a:srgbClr val="929292"/>
                      </a:solidFill>
                      <a:miter lim="400000"/>
                    </a:lnL>
                    <a:lnR w="12700">
                      <a:solidFill>
                        <a:srgbClr val="89847F"/>
                      </a:solidFill>
                      <a:miter lim="400000"/>
                    </a:lnR>
                    <a:lnT w="6350">
                      <a:solidFill>
                        <a:srgbClr val="929292"/>
                      </a:solidFill>
                      <a:miter lim="400000"/>
                    </a:lnT>
                    <a:lnB w="6350">
                      <a:solidFill>
                        <a:srgbClr val="929292"/>
                      </a:solidFill>
                      <a:miter lim="400000"/>
                    </a:lnB>
                    <a:noFill/>
                  </a:tcPr>
                </a:tc>
                <a:tc>
                  <a:txBody>
                    <a:bodyPr/>
                    <a:lstStyle/>
                    <a:p>
                      <a:pPr algn="l" defTabSz="457200">
                        <a:defRPr sz="1800">
                          <a:solidFill>
                            <a:srgbClr val="000000"/>
                          </a:solidFill>
                        </a:defRPr>
                      </a:pPr>
                      <a:r>
                        <a:rPr b="1" sz="1200">
                          <a:latin typeface="Times New Roman"/>
                          <a:ea typeface="Times New Roman"/>
                          <a:cs typeface="Times New Roman"/>
                          <a:sym typeface="Times New Roman"/>
                        </a:rPr>
                        <a:t> Embedding of Evoformer and Structure module outputs for recycling </a:t>
                      </a:r>
                    </a:p>
                  </a:txBody>
                  <a:tcPr marL="50800" marR="50800" marT="50800" marB="50800" anchor="t" anchorCtr="0" horzOverflow="overflow">
                    <a:lnL w="12700">
                      <a:solidFill>
                        <a:srgbClr val="89847F"/>
                      </a:solidFill>
                      <a:miter lim="400000"/>
                    </a:lnL>
                    <a:lnR w="6350">
                      <a:solidFill>
                        <a:srgbClr val="929292"/>
                      </a:solidFill>
                      <a:miter lim="400000"/>
                    </a:lnR>
                    <a:lnT w="6350">
                      <a:solidFill>
                        <a:srgbClr val="929292"/>
                      </a:solidFill>
                      <a:miter lim="400000"/>
                    </a:lnT>
                    <a:lnB w="6350">
                      <a:solidFill>
                        <a:srgbClr val="929292"/>
                      </a:solidFill>
                      <a:miter lim="400000"/>
                    </a:lnB>
                    <a:noFill/>
                  </a:tcPr>
                </a:tc>
              </a:tr>
            </a:tbl>
          </a:graphicData>
        </a:graphic>
      </p:graphicFrame>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论文背景介绍"/>
          <p:cNvSpPr txBox="1"/>
          <p:nvPr>
            <p:ph type="title"/>
          </p:nvPr>
        </p:nvSpPr>
        <p:spPr>
          <a:prstGeom prst="rect">
            <a:avLst/>
          </a:prstGeom>
        </p:spPr>
        <p:txBody>
          <a:bodyPr/>
          <a:lstStyle/>
          <a:p>
            <a:pPr/>
            <a:r>
              <a:t>论文背景介绍</a:t>
            </a:r>
          </a:p>
        </p:txBody>
      </p:sp>
      <p:grpSp>
        <p:nvGrpSpPr>
          <p:cNvPr id="292" name="成组"/>
          <p:cNvGrpSpPr/>
          <p:nvPr/>
        </p:nvGrpSpPr>
        <p:grpSpPr>
          <a:xfrm>
            <a:off x="369422" y="8800289"/>
            <a:ext cx="12255501" cy="420723"/>
            <a:chOff x="0" y="0"/>
            <a:chExt cx="12255500" cy="420722"/>
          </a:xfrm>
        </p:grpSpPr>
        <p:sp>
          <p:nvSpPr>
            <p:cNvPr id="29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9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293" name="Introduction"/>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Introduction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基础信息 模型效果"/>
          <p:cNvSpPr txBox="1"/>
          <p:nvPr>
            <p:ph type="title"/>
          </p:nvPr>
        </p:nvSpPr>
        <p:spPr>
          <a:prstGeom prst="rect">
            <a:avLst/>
          </a:prstGeom>
        </p:spPr>
        <p:txBody>
          <a:bodyPr/>
          <a:lstStyle/>
          <a:p>
            <a:pPr/>
            <a:r>
              <a:t>基础信息 模型效果</a:t>
            </a:r>
          </a:p>
        </p:txBody>
      </p:sp>
      <p:grpSp>
        <p:nvGrpSpPr>
          <p:cNvPr id="298" name="成组"/>
          <p:cNvGrpSpPr/>
          <p:nvPr/>
        </p:nvGrpSpPr>
        <p:grpSpPr>
          <a:xfrm>
            <a:off x="369422" y="8800289"/>
            <a:ext cx="12255501" cy="420723"/>
            <a:chOff x="0" y="0"/>
            <a:chExt cx="12255500" cy="420722"/>
          </a:xfrm>
        </p:grpSpPr>
        <p:sp>
          <p:nvSpPr>
            <p:cNvPr id="296"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297"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299" name="page7image36513120.png" descr="page7image36513120.png"/>
          <p:cNvPicPr>
            <a:picLocks noChangeAspect="1"/>
          </p:cNvPicPr>
          <p:nvPr/>
        </p:nvPicPr>
        <p:blipFill>
          <a:blip r:embed="rId3">
            <a:extLst/>
          </a:blip>
          <a:srcRect l="468" t="1082" r="468" b="53315"/>
          <a:stretch>
            <a:fillRect/>
          </a:stretch>
        </p:blipFill>
        <p:spPr>
          <a:xfrm>
            <a:off x="745926" y="3555396"/>
            <a:ext cx="11512847" cy="341662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论文方法介绍"/>
          <p:cNvSpPr txBox="1"/>
          <p:nvPr>
            <p:ph type="title"/>
          </p:nvPr>
        </p:nvSpPr>
        <p:spPr>
          <a:prstGeom prst="rect">
            <a:avLst/>
          </a:prstGeom>
        </p:spPr>
        <p:txBody>
          <a:bodyPr/>
          <a:lstStyle/>
          <a:p>
            <a:pPr/>
            <a:r>
              <a:t>论文方法介绍</a:t>
            </a:r>
          </a:p>
        </p:txBody>
      </p:sp>
      <p:grpSp>
        <p:nvGrpSpPr>
          <p:cNvPr id="304" name="成组"/>
          <p:cNvGrpSpPr/>
          <p:nvPr/>
        </p:nvGrpSpPr>
        <p:grpSpPr>
          <a:xfrm>
            <a:off x="369422" y="8800289"/>
            <a:ext cx="12255501" cy="420723"/>
            <a:chOff x="0" y="0"/>
            <a:chExt cx="12255500" cy="420722"/>
          </a:xfrm>
        </p:grpSpPr>
        <p:sp>
          <p:nvSpPr>
            <p:cNvPr id="302"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03"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05" name="AlphaFlod network"/>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AlphaFlod network</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基础信息 模型框架"/>
          <p:cNvSpPr txBox="1"/>
          <p:nvPr>
            <p:ph type="title"/>
          </p:nvPr>
        </p:nvSpPr>
        <p:spPr>
          <a:prstGeom prst="rect">
            <a:avLst/>
          </a:prstGeom>
        </p:spPr>
        <p:txBody>
          <a:bodyPr/>
          <a:lstStyle/>
          <a:p>
            <a:pPr/>
            <a:r>
              <a:t>基础信息 模型框架</a:t>
            </a:r>
          </a:p>
        </p:txBody>
      </p:sp>
      <p:grpSp>
        <p:nvGrpSpPr>
          <p:cNvPr id="310" name="成组"/>
          <p:cNvGrpSpPr/>
          <p:nvPr/>
        </p:nvGrpSpPr>
        <p:grpSpPr>
          <a:xfrm>
            <a:off x="369422" y="8800289"/>
            <a:ext cx="12255501" cy="420723"/>
            <a:chOff x="0" y="0"/>
            <a:chExt cx="12255500" cy="420722"/>
          </a:xfrm>
        </p:grpSpPr>
        <p:sp>
          <p:nvSpPr>
            <p:cNvPr id="30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0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311" name="page7image36513120.png" descr="page7image36513120.png"/>
          <p:cNvPicPr>
            <a:picLocks noChangeAspect="1"/>
          </p:cNvPicPr>
          <p:nvPr/>
        </p:nvPicPr>
        <p:blipFill>
          <a:blip r:embed="rId3">
            <a:extLst/>
          </a:blip>
          <a:srcRect l="468" t="46661" r="468" b="183"/>
          <a:stretch>
            <a:fillRect/>
          </a:stretch>
        </p:blipFill>
        <p:spPr>
          <a:xfrm>
            <a:off x="369096" y="3240872"/>
            <a:ext cx="11695136" cy="4045619"/>
          </a:xfrm>
          <a:prstGeom prst="rect">
            <a:avLst/>
          </a:prstGeom>
          <a:ln w="12700">
            <a:miter lim="400000"/>
          </a:ln>
        </p:spPr>
      </p:pic>
      <p:sp>
        <p:nvSpPr>
          <p:cNvPr id="312"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核心算法模块 Evoformer"/>
          <p:cNvSpPr txBox="1"/>
          <p:nvPr>
            <p:ph type="title"/>
          </p:nvPr>
        </p:nvSpPr>
        <p:spPr>
          <a:prstGeom prst="rect">
            <a:avLst/>
          </a:prstGeom>
        </p:spPr>
        <p:txBody>
          <a:bodyPr/>
          <a:lstStyle/>
          <a:p>
            <a:pPr/>
            <a:r>
              <a:t>核心算法模块 Evoformer</a:t>
            </a:r>
          </a:p>
        </p:txBody>
      </p:sp>
      <p:grpSp>
        <p:nvGrpSpPr>
          <p:cNvPr id="317" name="成组"/>
          <p:cNvGrpSpPr/>
          <p:nvPr/>
        </p:nvGrpSpPr>
        <p:grpSpPr>
          <a:xfrm>
            <a:off x="369422" y="8800289"/>
            <a:ext cx="12255501" cy="420723"/>
            <a:chOff x="0" y="0"/>
            <a:chExt cx="12255500" cy="420722"/>
          </a:xfrm>
        </p:grpSpPr>
        <p:sp>
          <p:nvSpPr>
            <p:cNvPr id="31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1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18" name="Evoformer"/>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Evoformer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模型模块 Evoformer"/>
          <p:cNvSpPr txBox="1"/>
          <p:nvPr>
            <p:ph type="title"/>
          </p:nvPr>
        </p:nvSpPr>
        <p:spPr>
          <a:prstGeom prst="rect">
            <a:avLst/>
          </a:prstGeom>
        </p:spPr>
        <p:txBody>
          <a:bodyPr/>
          <a:lstStyle/>
          <a:p>
            <a:pPr/>
            <a:r>
              <a:t>模型模块 Evoformer</a:t>
            </a:r>
          </a:p>
        </p:txBody>
      </p:sp>
      <p:grpSp>
        <p:nvGrpSpPr>
          <p:cNvPr id="323" name="成组"/>
          <p:cNvGrpSpPr/>
          <p:nvPr/>
        </p:nvGrpSpPr>
        <p:grpSpPr>
          <a:xfrm>
            <a:off x="369422" y="8800289"/>
            <a:ext cx="12255501" cy="420723"/>
            <a:chOff x="0" y="0"/>
            <a:chExt cx="12255500" cy="420722"/>
          </a:xfrm>
        </p:grpSpPr>
        <p:sp>
          <p:nvSpPr>
            <p:cNvPr id="32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2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24"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pic>
        <p:nvPicPr>
          <p:cNvPr id="325" name="page9image36493408.png" descr="page9image36493408.png"/>
          <p:cNvPicPr>
            <a:picLocks noChangeAspect="1"/>
          </p:cNvPicPr>
          <p:nvPr/>
        </p:nvPicPr>
        <p:blipFill>
          <a:blip r:embed="rId3">
            <a:extLst/>
          </a:blip>
          <a:srcRect l="1032" t="251" r="7" b="61751"/>
          <a:stretch>
            <a:fillRect/>
          </a:stretch>
        </p:blipFill>
        <p:spPr>
          <a:xfrm>
            <a:off x="1545781" y="3756278"/>
            <a:ext cx="10399617" cy="3162703"/>
          </a:xfrm>
          <a:prstGeom prst="rect">
            <a:avLst/>
          </a:prstGeom>
          <a:ln w="12700">
            <a:miter lim="400000"/>
          </a:ln>
        </p:spPr>
      </p:pic>
      <p:pic>
        <p:nvPicPr>
          <p:cNvPr id="326" name="page9image46396544.png" descr="page9image46396544.png"/>
          <p:cNvPicPr>
            <a:picLocks noChangeAspect="1"/>
          </p:cNvPicPr>
          <p:nvPr/>
        </p:nvPicPr>
        <p:blipFill>
          <a:blip r:embed="rId4">
            <a:extLst/>
          </a:blip>
          <a:stretch>
            <a:fillRect/>
          </a:stretch>
        </p:blipFill>
        <p:spPr>
          <a:xfrm>
            <a:off x="0" y="0"/>
            <a:ext cx="7061200" cy="12700"/>
          </a:xfrm>
          <a:prstGeom prst="rect">
            <a:avLst/>
          </a:prstGeom>
          <a:ln w="12700">
            <a:miter lim="400000"/>
          </a:ln>
        </p:spPr>
      </p:pic>
      <p:pic>
        <p:nvPicPr>
          <p:cNvPr id="327" name="page9image52202672.png" descr="page9image52202672.png"/>
          <p:cNvPicPr>
            <a:picLocks noChangeAspect="1"/>
          </p:cNvPicPr>
          <p:nvPr/>
        </p:nvPicPr>
        <p:blipFill>
          <a:blip r:embed="rId5">
            <a:extLst/>
          </a:blip>
          <a:stretch>
            <a:fillRect/>
          </a:stretch>
        </p:blipFill>
        <p:spPr>
          <a:xfrm>
            <a:off x="0" y="0"/>
            <a:ext cx="12700" cy="90932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模型模块 Evoformer"/>
          <p:cNvSpPr txBox="1"/>
          <p:nvPr>
            <p:ph type="title"/>
          </p:nvPr>
        </p:nvSpPr>
        <p:spPr>
          <a:prstGeom prst="rect">
            <a:avLst/>
          </a:prstGeom>
        </p:spPr>
        <p:txBody>
          <a:bodyPr/>
          <a:lstStyle/>
          <a:p>
            <a:pPr/>
            <a:r>
              <a:t>模型模块 Evoformer</a:t>
            </a:r>
          </a:p>
        </p:txBody>
      </p:sp>
      <p:grpSp>
        <p:nvGrpSpPr>
          <p:cNvPr id="332" name="成组"/>
          <p:cNvGrpSpPr/>
          <p:nvPr/>
        </p:nvGrpSpPr>
        <p:grpSpPr>
          <a:xfrm>
            <a:off x="369422" y="8800289"/>
            <a:ext cx="12255501" cy="420723"/>
            <a:chOff x="0" y="0"/>
            <a:chExt cx="12255500" cy="420722"/>
          </a:xfrm>
        </p:grpSpPr>
        <p:sp>
          <p:nvSpPr>
            <p:cNvPr id="33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3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33"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pic>
        <p:nvPicPr>
          <p:cNvPr id="334" name="page9image36493408.png" descr="page9image36493408.png"/>
          <p:cNvPicPr>
            <a:picLocks noChangeAspect="1"/>
          </p:cNvPicPr>
          <p:nvPr/>
        </p:nvPicPr>
        <p:blipFill>
          <a:blip r:embed="rId3">
            <a:extLst/>
          </a:blip>
          <a:srcRect l="2392" t="38045" r="70559" b="42375"/>
          <a:stretch>
            <a:fillRect/>
          </a:stretch>
        </p:blipFill>
        <p:spPr>
          <a:xfrm>
            <a:off x="2456386" y="3111282"/>
            <a:ext cx="6723042" cy="3854512"/>
          </a:xfrm>
          <a:prstGeom prst="rect">
            <a:avLst/>
          </a:prstGeom>
          <a:ln w="12700">
            <a:miter lim="400000"/>
          </a:ln>
        </p:spPr>
      </p:pic>
      <p:pic>
        <p:nvPicPr>
          <p:cNvPr id="335" name="page9image46396544.png" descr="page9image46396544.png"/>
          <p:cNvPicPr>
            <a:picLocks noChangeAspect="1"/>
          </p:cNvPicPr>
          <p:nvPr/>
        </p:nvPicPr>
        <p:blipFill>
          <a:blip r:embed="rId4">
            <a:extLst/>
          </a:blip>
          <a:stretch>
            <a:fillRect/>
          </a:stretch>
        </p:blipFill>
        <p:spPr>
          <a:xfrm>
            <a:off x="0" y="0"/>
            <a:ext cx="7061200" cy="12700"/>
          </a:xfrm>
          <a:prstGeom prst="rect">
            <a:avLst/>
          </a:prstGeom>
          <a:ln w="12700">
            <a:miter lim="400000"/>
          </a:ln>
        </p:spPr>
      </p:pic>
      <p:pic>
        <p:nvPicPr>
          <p:cNvPr id="336" name="page9image52202672.png" descr="page9image52202672.png"/>
          <p:cNvPicPr>
            <a:picLocks noChangeAspect="1"/>
          </p:cNvPicPr>
          <p:nvPr/>
        </p:nvPicPr>
        <p:blipFill>
          <a:blip r:embed="rId5">
            <a:extLst/>
          </a:blip>
          <a:stretch>
            <a:fillRect/>
          </a:stretch>
        </p:blipFill>
        <p:spPr>
          <a:xfrm>
            <a:off x="0" y="0"/>
            <a:ext cx="12700" cy="9093200"/>
          </a:xfrm>
          <a:prstGeom prst="rect">
            <a:avLst/>
          </a:prstGeom>
          <a:ln w="12700">
            <a:miter lim="400000"/>
          </a:ln>
        </p:spPr>
      </p:pic>
      <p:sp>
        <p:nvSpPr>
          <p:cNvPr id="337" name="The pair representation interpreted as directed edges in a graph."/>
          <p:cNvSpPr txBox="1"/>
          <p:nvPr/>
        </p:nvSpPr>
        <p:spPr>
          <a:xfrm>
            <a:off x="2067481" y="7391847"/>
            <a:ext cx="7942511"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200"/>
              </a:spcBef>
              <a:defRPr sz="2400">
                <a:latin typeface="Times Roman"/>
                <a:ea typeface="Times Roman"/>
                <a:cs typeface="Times Roman"/>
                <a:sym typeface="Times Roman"/>
              </a:defRPr>
            </a:lvl1pPr>
          </a:lstStyle>
          <a:p>
            <a:pPr/>
            <a:r>
              <a:t>The pair representation interpreted as directed edges in a graph.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4" name="成组"/>
          <p:cNvGrpSpPr/>
          <p:nvPr/>
        </p:nvGrpSpPr>
        <p:grpSpPr>
          <a:xfrm>
            <a:off x="369422" y="8800289"/>
            <a:ext cx="12255501" cy="420723"/>
            <a:chOff x="0" y="0"/>
            <a:chExt cx="12255500" cy="420722"/>
          </a:xfrm>
        </p:grpSpPr>
        <p:sp>
          <p:nvSpPr>
            <p:cNvPr id="152"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53"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155" name="Abstract"/>
          <p:cNvSpPr txBox="1"/>
          <p:nvPr>
            <p:ph type="title"/>
          </p:nvPr>
        </p:nvSpPr>
        <p:spPr>
          <a:xfrm>
            <a:off x="571500" y="3965762"/>
            <a:ext cx="11861800" cy="1397001"/>
          </a:xfrm>
          <a:prstGeom prst="rect">
            <a:avLst/>
          </a:prstGeom>
        </p:spPr>
        <p:txBody>
          <a:bodyPr anchor="ctr"/>
          <a:lstStyle>
            <a:lvl1pPr algn="ctr">
              <a:defRPr b="1" sz="5600">
                <a:latin typeface="Helvetica Neue"/>
                <a:ea typeface="Helvetica Neue"/>
                <a:cs typeface="Helvetica Neue"/>
                <a:sym typeface="Helvetica Neue"/>
              </a:defRPr>
            </a:lvl1pPr>
          </a:lstStyle>
          <a:p>
            <a:pPr/>
            <a:r>
              <a:t>Abstract</a:t>
            </a:r>
          </a:p>
        </p:txBody>
      </p:sp>
      <p:sp>
        <p:nvSpPr>
          <p:cNvPr id="156" name="摘要部分"/>
          <p:cNvSpPr txBox="1"/>
          <p:nvPr/>
        </p:nvSpPr>
        <p:spPr>
          <a:xfrm>
            <a:off x="443455" y="511514"/>
            <a:ext cx="11861801"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4200"/>
            </a:lvl1pPr>
          </a:lstStyle>
          <a:p>
            <a:pPr/>
            <a:r>
              <a:t> 摘要部分</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模型模块 Evoformer"/>
          <p:cNvSpPr txBox="1"/>
          <p:nvPr>
            <p:ph type="title"/>
          </p:nvPr>
        </p:nvSpPr>
        <p:spPr>
          <a:prstGeom prst="rect">
            <a:avLst/>
          </a:prstGeom>
        </p:spPr>
        <p:txBody>
          <a:bodyPr/>
          <a:lstStyle/>
          <a:p>
            <a:pPr/>
            <a:r>
              <a:t>模型模块 Evoformer</a:t>
            </a:r>
          </a:p>
        </p:txBody>
      </p:sp>
      <p:grpSp>
        <p:nvGrpSpPr>
          <p:cNvPr id="342" name="成组"/>
          <p:cNvGrpSpPr/>
          <p:nvPr/>
        </p:nvGrpSpPr>
        <p:grpSpPr>
          <a:xfrm>
            <a:off x="369422" y="8800289"/>
            <a:ext cx="12255501" cy="420723"/>
            <a:chOff x="0" y="0"/>
            <a:chExt cx="12255500" cy="420722"/>
          </a:xfrm>
        </p:grpSpPr>
        <p:sp>
          <p:nvSpPr>
            <p:cNvPr id="340"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41"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43"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pic>
        <p:nvPicPr>
          <p:cNvPr id="344" name="page9image36493408.png" descr="page9image36493408.png"/>
          <p:cNvPicPr>
            <a:picLocks noChangeAspect="1"/>
          </p:cNvPicPr>
          <p:nvPr/>
        </p:nvPicPr>
        <p:blipFill>
          <a:blip r:embed="rId3">
            <a:extLst/>
          </a:blip>
          <a:srcRect l="36851" t="39278" r="845" b="39278"/>
          <a:stretch>
            <a:fillRect/>
          </a:stretch>
        </p:blipFill>
        <p:spPr>
          <a:xfrm>
            <a:off x="102623" y="3593496"/>
            <a:ext cx="12255376" cy="3340686"/>
          </a:xfrm>
          <a:prstGeom prst="rect">
            <a:avLst/>
          </a:prstGeom>
          <a:ln w="12700">
            <a:miter lim="400000"/>
          </a:ln>
        </p:spPr>
      </p:pic>
      <p:pic>
        <p:nvPicPr>
          <p:cNvPr id="345" name="page9image46396544.png" descr="page9image46396544.png"/>
          <p:cNvPicPr>
            <a:picLocks noChangeAspect="1"/>
          </p:cNvPicPr>
          <p:nvPr/>
        </p:nvPicPr>
        <p:blipFill>
          <a:blip r:embed="rId4">
            <a:extLst/>
          </a:blip>
          <a:stretch>
            <a:fillRect/>
          </a:stretch>
        </p:blipFill>
        <p:spPr>
          <a:xfrm>
            <a:off x="0" y="0"/>
            <a:ext cx="7061200" cy="12700"/>
          </a:xfrm>
          <a:prstGeom prst="rect">
            <a:avLst/>
          </a:prstGeom>
          <a:ln w="12700">
            <a:miter lim="400000"/>
          </a:ln>
        </p:spPr>
      </p:pic>
      <p:pic>
        <p:nvPicPr>
          <p:cNvPr id="346" name="page9image52202672.png" descr="page9image52202672.png"/>
          <p:cNvPicPr>
            <a:picLocks noChangeAspect="1"/>
          </p:cNvPicPr>
          <p:nvPr/>
        </p:nvPicPr>
        <p:blipFill>
          <a:blip r:embed="rId5">
            <a:extLst/>
          </a:blip>
          <a:stretch>
            <a:fillRect/>
          </a:stretch>
        </p:blipFill>
        <p:spPr>
          <a:xfrm>
            <a:off x="0" y="0"/>
            <a:ext cx="12700" cy="90932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模型模块 Evoformer"/>
          <p:cNvSpPr txBox="1"/>
          <p:nvPr>
            <p:ph type="title"/>
          </p:nvPr>
        </p:nvSpPr>
        <p:spPr>
          <a:prstGeom prst="rect">
            <a:avLst/>
          </a:prstGeom>
        </p:spPr>
        <p:txBody>
          <a:bodyPr/>
          <a:lstStyle/>
          <a:p>
            <a:pPr/>
            <a:r>
              <a:t>模型模块 Evoformer</a:t>
            </a:r>
          </a:p>
        </p:txBody>
      </p:sp>
      <p:grpSp>
        <p:nvGrpSpPr>
          <p:cNvPr id="351" name="成组"/>
          <p:cNvGrpSpPr/>
          <p:nvPr/>
        </p:nvGrpSpPr>
        <p:grpSpPr>
          <a:xfrm>
            <a:off x="369422" y="8800289"/>
            <a:ext cx="12255501" cy="420723"/>
            <a:chOff x="0" y="0"/>
            <a:chExt cx="12255500" cy="420722"/>
          </a:xfrm>
        </p:grpSpPr>
        <p:sp>
          <p:nvSpPr>
            <p:cNvPr id="34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5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52"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pic>
        <p:nvPicPr>
          <p:cNvPr id="353" name="page9image36493408.png" descr="page9image36493408.png"/>
          <p:cNvPicPr>
            <a:picLocks noChangeAspect="1"/>
          </p:cNvPicPr>
          <p:nvPr/>
        </p:nvPicPr>
        <p:blipFill>
          <a:blip r:embed="rId3">
            <a:extLst/>
          </a:blip>
          <a:srcRect l="309" t="62090" r="46788" b="350"/>
          <a:stretch>
            <a:fillRect/>
          </a:stretch>
        </p:blipFill>
        <p:spPr>
          <a:xfrm>
            <a:off x="1673621" y="2467046"/>
            <a:ext cx="9657737" cy="5430895"/>
          </a:xfrm>
          <a:prstGeom prst="rect">
            <a:avLst/>
          </a:prstGeom>
          <a:ln w="12700">
            <a:miter lim="400000"/>
          </a:ln>
        </p:spPr>
      </p:pic>
      <p:pic>
        <p:nvPicPr>
          <p:cNvPr id="354" name="page9image46396544.png" descr="page9image46396544.png"/>
          <p:cNvPicPr>
            <a:picLocks noChangeAspect="1"/>
          </p:cNvPicPr>
          <p:nvPr/>
        </p:nvPicPr>
        <p:blipFill>
          <a:blip r:embed="rId4">
            <a:extLst/>
          </a:blip>
          <a:stretch>
            <a:fillRect/>
          </a:stretch>
        </p:blipFill>
        <p:spPr>
          <a:xfrm>
            <a:off x="0" y="0"/>
            <a:ext cx="7061200" cy="12700"/>
          </a:xfrm>
          <a:prstGeom prst="rect">
            <a:avLst/>
          </a:prstGeom>
          <a:ln w="12700">
            <a:miter lim="400000"/>
          </a:ln>
        </p:spPr>
      </p:pic>
      <p:pic>
        <p:nvPicPr>
          <p:cNvPr id="355" name="page9image52202672.png" descr="page9image52202672.png"/>
          <p:cNvPicPr>
            <a:picLocks noChangeAspect="1"/>
          </p:cNvPicPr>
          <p:nvPr/>
        </p:nvPicPr>
        <p:blipFill>
          <a:blip r:embed="rId5">
            <a:extLst/>
          </a:blip>
          <a:stretch>
            <a:fillRect/>
          </a:stretch>
        </p:blipFill>
        <p:spPr>
          <a:xfrm>
            <a:off x="0" y="0"/>
            <a:ext cx="12700" cy="90932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模型模块 Evoformer"/>
          <p:cNvSpPr txBox="1"/>
          <p:nvPr>
            <p:ph type="title"/>
          </p:nvPr>
        </p:nvSpPr>
        <p:spPr>
          <a:prstGeom prst="rect">
            <a:avLst/>
          </a:prstGeom>
        </p:spPr>
        <p:txBody>
          <a:bodyPr/>
          <a:lstStyle/>
          <a:p>
            <a:pPr/>
            <a:r>
              <a:t>模型模块 Evoformer</a:t>
            </a:r>
          </a:p>
        </p:txBody>
      </p:sp>
      <p:grpSp>
        <p:nvGrpSpPr>
          <p:cNvPr id="360" name="成组"/>
          <p:cNvGrpSpPr/>
          <p:nvPr/>
        </p:nvGrpSpPr>
        <p:grpSpPr>
          <a:xfrm>
            <a:off x="369422" y="8800289"/>
            <a:ext cx="12255501" cy="420723"/>
            <a:chOff x="0" y="0"/>
            <a:chExt cx="12255500" cy="420722"/>
          </a:xfrm>
        </p:grpSpPr>
        <p:sp>
          <p:nvSpPr>
            <p:cNvPr id="35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5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61" name="文本"/>
          <p:cNvSpPr txBox="1"/>
          <p:nvPr/>
        </p:nvSpPr>
        <p:spPr>
          <a:xfrm>
            <a:off x="0" y="-1397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pic>
        <p:nvPicPr>
          <p:cNvPr id="362" name="page9image36493408.png" descr="page9image36493408.png"/>
          <p:cNvPicPr>
            <a:picLocks noChangeAspect="1"/>
          </p:cNvPicPr>
          <p:nvPr/>
        </p:nvPicPr>
        <p:blipFill>
          <a:blip r:embed="rId3">
            <a:extLst/>
          </a:blip>
          <a:srcRect l="51277" t="62337" r="345" b="103"/>
          <a:stretch>
            <a:fillRect/>
          </a:stretch>
        </p:blipFill>
        <p:spPr>
          <a:xfrm>
            <a:off x="1034511" y="1867617"/>
            <a:ext cx="9965454" cy="6128184"/>
          </a:xfrm>
          <a:prstGeom prst="rect">
            <a:avLst/>
          </a:prstGeom>
          <a:ln w="12700">
            <a:miter lim="400000"/>
          </a:ln>
        </p:spPr>
      </p:pic>
      <p:pic>
        <p:nvPicPr>
          <p:cNvPr id="363" name="page9image46396544.png" descr="page9image46396544.png"/>
          <p:cNvPicPr>
            <a:picLocks noChangeAspect="1"/>
          </p:cNvPicPr>
          <p:nvPr/>
        </p:nvPicPr>
        <p:blipFill>
          <a:blip r:embed="rId4">
            <a:extLst/>
          </a:blip>
          <a:stretch>
            <a:fillRect/>
          </a:stretch>
        </p:blipFill>
        <p:spPr>
          <a:xfrm>
            <a:off x="0" y="0"/>
            <a:ext cx="7061200" cy="12700"/>
          </a:xfrm>
          <a:prstGeom prst="rect">
            <a:avLst/>
          </a:prstGeom>
          <a:ln w="12700">
            <a:miter lim="400000"/>
          </a:ln>
        </p:spPr>
      </p:pic>
      <p:pic>
        <p:nvPicPr>
          <p:cNvPr id="364" name="page9image52202672.png" descr="page9image52202672.png"/>
          <p:cNvPicPr>
            <a:picLocks noChangeAspect="1"/>
          </p:cNvPicPr>
          <p:nvPr/>
        </p:nvPicPr>
        <p:blipFill>
          <a:blip r:embed="rId5">
            <a:extLst/>
          </a:blip>
          <a:stretch>
            <a:fillRect/>
          </a:stretch>
        </p:blipFill>
        <p:spPr>
          <a:xfrm>
            <a:off x="0" y="0"/>
            <a:ext cx="12700" cy="90932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核心算法框架"/>
          <p:cNvSpPr txBox="1"/>
          <p:nvPr>
            <p:ph type="title"/>
          </p:nvPr>
        </p:nvSpPr>
        <p:spPr>
          <a:prstGeom prst="rect">
            <a:avLst/>
          </a:prstGeom>
        </p:spPr>
        <p:txBody>
          <a:bodyPr/>
          <a:lstStyle/>
          <a:p>
            <a:pPr/>
            <a:r>
              <a:t>核心算法框架</a:t>
            </a:r>
          </a:p>
        </p:txBody>
      </p:sp>
      <p:grpSp>
        <p:nvGrpSpPr>
          <p:cNvPr id="369" name="成组"/>
          <p:cNvGrpSpPr/>
          <p:nvPr/>
        </p:nvGrpSpPr>
        <p:grpSpPr>
          <a:xfrm>
            <a:off x="369422" y="8800289"/>
            <a:ext cx="12255501" cy="420723"/>
            <a:chOff x="0" y="0"/>
            <a:chExt cx="12255500" cy="420722"/>
          </a:xfrm>
        </p:grpSpPr>
        <p:sp>
          <p:nvSpPr>
            <p:cNvPr id="367"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68"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70" name="End-to-end structure prediction"/>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End-to-end structure prediction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核心算法框架"/>
          <p:cNvSpPr txBox="1"/>
          <p:nvPr>
            <p:ph type="title"/>
          </p:nvPr>
        </p:nvSpPr>
        <p:spPr>
          <a:prstGeom prst="rect">
            <a:avLst/>
          </a:prstGeom>
        </p:spPr>
        <p:txBody>
          <a:bodyPr/>
          <a:lstStyle/>
          <a:p>
            <a:pPr/>
            <a:r>
              <a:t>核心算法框架</a:t>
            </a:r>
          </a:p>
        </p:txBody>
      </p:sp>
      <p:grpSp>
        <p:nvGrpSpPr>
          <p:cNvPr id="375" name="成组"/>
          <p:cNvGrpSpPr/>
          <p:nvPr/>
        </p:nvGrpSpPr>
        <p:grpSpPr>
          <a:xfrm>
            <a:off x="369422" y="8800289"/>
            <a:ext cx="12255501" cy="420723"/>
            <a:chOff x="0" y="0"/>
            <a:chExt cx="12255500" cy="420722"/>
          </a:xfrm>
        </p:grpSpPr>
        <p:sp>
          <p:nvSpPr>
            <p:cNvPr id="37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7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376" name="page10image36687312.png" descr="page10image36687312.png"/>
          <p:cNvPicPr>
            <a:picLocks noChangeAspect="1"/>
          </p:cNvPicPr>
          <p:nvPr/>
        </p:nvPicPr>
        <p:blipFill>
          <a:blip r:embed="rId3">
            <a:extLst/>
          </a:blip>
          <a:srcRect l="0" t="0" r="0" b="37778"/>
          <a:stretch>
            <a:fillRect/>
          </a:stretch>
        </p:blipFill>
        <p:spPr>
          <a:xfrm>
            <a:off x="2341453" y="2062992"/>
            <a:ext cx="7923461" cy="6649301"/>
          </a:xfrm>
          <a:prstGeom prst="rect">
            <a:avLst/>
          </a:prstGeom>
          <a:ln w="12700">
            <a:miter lim="400000"/>
          </a:ln>
        </p:spPr>
      </p:pic>
      <p:pic>
        <p:nvPicPr>
          <p:cNvPr id="377" name="page10image113948160.png" descr="page10image113948160.png"/>
          <p:cNvPicPr>
            <a:picLocks noChangeAspect="1"/>
          </p:cNvPicPr>
          <p:nvPr/>
        </p:nvPicPr>
        <p:blipFill>
          <a:blip r:embed="rId4">
            <a:extLst/>
          </a:blip>
          <a:stretch>
            <a:fillRect/>
          </a:stretch>
        </p:blipFill>
        <p:spPr>
          <a:xfrm>
            <a:off x="0" y="0"/>
            <a:ext cx="12700" cy="8826500"/>
          </a:xfrm>
          <a:prstGeom prst="rect">
            <a:avLst/>
          </a:prstGeom>
          <a:ln w="12700">
            <a:miter lim="400000"/>
          </a:ln>
        </p:spPr>
      </p:pic>
      <p:pic>
        <p:nvPicPr>
          <p:cNvPr id="378" name="page10image113936256.png" descr="page10image113936256.png"/>
          <p:cNvPicPr>
            <a:picLocks noChangeAspect="1"/>
          </p:cNvPicPr>
          <p:nvPr/>
        </p:nvPicPr>
        <p:blipFill>
          <a:blip r:embed="rId5">
            <a:extLst/>
          </a:blip>
          <a:stretch>
            <a:fillRect/>
          </a:stretch>
        </p:blipFill>
        <p:spPr>
          <a:xfrm>
            <a:off x="0" y="0"/>
            <a:ext cx="7137400" cy="12700"/>
          </a:xfrm>
          <a:prstGeom prst="rect">
            <a:avLst/>
          </a:prstGeom>
          <a:ln w="12700">
            <a:miter lim="400000"/>
          </a:ln>
        </p:spPr>
      </p:pic>
      <p:sp>
        <p:nvSpPr>
          <p:cNvPr id="379" name="文本"/>
          <p:cNvSpPr txBox="1"/>
          <p:nvPr/>
        </p:nvSpPr>
        <p:spPr>
          <a:xfrm>
            <a:off x="0" y="-228601"/>
            <a:ext cx="2286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核心算法框架"/>
          <p:cNvSpPr txBox="1"/>
          <p:nvPr>
            <p:ph type="title"/>
          </p:nvPr>
        </p:nvSpPr>
        <p:spPr>
          <a:prstGeom prst="rect">
            <a:avLst/>
          </a:prstGeom>
        </p:spPr>
        <p:txBody>
          <a:bodyPr/>
          <a:lstStyle/>
          <a:p>
            <a:pPr/>
            <a:r>
              <a:t>核心算法框架</a:t>
            </a:r>
          </a:p>
        </p:txBody>
      </p:sp>
      <p:grpSp>
        <p:nvGrpSpPr>
          <p:cNvPr id="384" name="成组"/>
          <p:cNvGrpSpPr/>
          <p:nvPr/>
        </p:nvGrpSpPr>
        <p:grpSpPr>
          <a:xfrm>
            <a:off x="369422" y="8800289"/>
            <a:ext cx="12255501" cy="420723"/>
            <a:chOff x="0" y="0"/>
            <a:chExt cx="12255500" cy="420722"/>
          </a:xfrm>
        </p:grpSpPr>
        <p:sp>
          <p:nvSpPr>
            <p:cNvPr id="382"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83"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385" name="page10image36687312.png" descr="page10image36687312.png"/>
          <p:cNvPicPr>
            <a:picLocks noChangeAspect="1"/>
          </p:cNvPicPr>
          <p:nvPr/>
        </p:nvPicPr>
        <p:blipFill>
          <a:blip r:embed="rId3">
            <a:extLst/>
          </a:blip>
          <a:srcRect l="1059" t="56152" r="1059" b="293"/>
          <a:stretch>
            <a:fillRect/>
          </a:stretch>
        </p:blipFill>
        <p:spPr>
          <a:xfrm>
            <a:off x="1543279" y="2540189"/>
            <a:ext cx="9489366" cy="5694865"/>
          </a:xfrm>
          <a:prstGeom prst="rect">
            <a:avLst/>
          </a:prstGeom>
          <a:ln w="12700">
            <a:miter lim="400000"/>
          </a:ln>
        </p:spPr>
      </p:pic>
      <p:pic>
        <p:nvPicPr>
          <p:cNvPr id="386" name="page10image113948160.png" descr="page10image113948160.png"/>
          <p:cNvPicPr>
            <a:picLocks noChangeAspect="1"/>
          </p:cNvPicPr>
          <p:nvPr/>
        </p:nvPicPr>
        <p:blipFill>
          <a:blip r:embed="rId4">
            <a:extLst/>
          </a:blip>
          <a:stretch>
            <a:fillRect/>
          </a:stretch>
        </p:blipFill>
        <p:spPr>
          <a:xfrm>
            <a:off x="0" y="0"/>
            <a:ext cx="12700" cy="8826500"/>
          </a:xfrm>
          <a:prstGeom prst="rect">
            <a:avLst/>
          </a:prstGeom>
          <a:ln w="12700">
            <a:miter lim="400000"/>
          </a:ln>
        </p:spPr>
      </p:pic>
      <p:pic>
        <p:nvPicPr>
          <p:cNvPr id="387" name="page10image113936256.png" descr="page10image113936256.png"/>
          <p:cNvPicPr>
            <a:picLocks noChangeAspect="1"/>
          </p:cNvPicPr>
          <p:nvPr/>
        </p:nvPicPr>
        <p:blipFill>
          <a:blip r:embed="rId5">
            <a:extLst/>
          </a:blip>
          <a:stretch>
            <a:fillRect/>
          </a:stretch>
        </p:blipFill>
        <p:spPr>
          <a:xfrm>
            <a:off x="0" y="0"/>
            <a:ext cx="7137400" cy="12700"/>
          </a:xfrm>
          <a:prstGeom prst="rect">
            <a:avLst/>
          </a:prstGeom>
          <a:ln w="12700">
            <a:miter lim="400000"/>
          </a:ln>
        </p:spPr>
      </p:pic>
      <p:sp>
        <p:nvSpPr>
          <p:cNvPr id="388" name="文本"/>
          <p:cNvSpPr txBox="1"/>
          <p:nvPr/>
        </p:nvSpPr>
        <p:spPr>
          <a:xfrm>
            <a:off x="0" y="-228601"/>
            <a:ext cx="2286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模型训练方法"/>
          <p:cNvSpPr txBox="1"/>
          <p:nvPr>
            <p:ph type="title"/>
          </p:nvPr>
        </p:nvSpPr>
        <p:spPr>
          <a:prstGeom prst="rect">
            <a:avLst/>
          </a:prstGeom>
        </p:spPr>
        <p:txBody>
          <a:bodyPr/>
          <a:lstStyle/>
          <a:p>
            <a:pPr/>
            <a:r>
              <a:t>模型训练方法</a:t>
            </a:r>
          </a:p>
        </p:txBody>
      </p:sp>
      <p:grpSp>
        <p:nvGrpSpPr>
          <p:cNvPr id="393" name="成组"/>
          <p:cNvGrpSpPr/>
          <p:nvPr/>
        </p:nvGrpSpPr>
        <p:grpSpPr>
          <a:xfrm>
            <a:off x="369422" y="8800289"/>
            <a:ext cx="12255501" cy="420723"/>
            <a:chOff x="0" y="0"/>
            <a:chExt cx="12255500" cy="420722"/>
          </a:xfrm>
        </p:grpSpPr>
        <p:sp>
          <p:nvSpPr>
            <p:cNvPr id="39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9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394" name="Training with labelled and Unlabelled data"/>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4886">
              <a:defRPr b="1" sz="4648">
                <a:latin typeface="Helvetica Neue"/>
                <a:ea typeface="Helvetica Neue"/>
                <a:cs typeface="Helvetica Neue"/>
                <a:sym typeface="Helvetica Neue"/>
              </a:defRPr>
            </a:lvl1pPr>
          </a:lstStyle>
          <a:p>
            <a:pPr/>
            <a:r>
              <a:t>Training with labelled and Unlabelled data</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模型训练方法"/>
          <p:cNvSpPr txBox="1"/>
          <p:nvPr>
            <p:ph type="title"/>
          </p:nvPr>
        </p:nvSpPr>
        <p:spPr>
          <a:prstGeom prst="rect">
            <a:avLst/>
          </a:prstGeom>
        </p:spPr>
        <p:txBody>
          <a:bodyPr/>
          <a:lstStyle/>
          <a:p>
            <a:pPr/>
            <a:r>
              <a:t>模型训练方法</a:t>
            </a:r>
          </a:p>
        </p:txBody>
      </p:sp>
      <p:grpSp>
        <p:nvGrpSpPr>
          <p:cNvPr id="399" name="成组"/>
          <p:cNvGrpSpPr/>
          <p:nvPr/>
        </p:nvGrpSpPr>
        <p:grpSpPr>
          <a:xfrm>
            <a:off x="369422" y="8800289"/>
            <a:ext cx="12255501" cy="420723"/>
            <a:chOff x="0" y="0"/>
            <a:chExt cx="12255500" cy="420722"/>
          </a:xfrm>
        </p:grpSpPr>
        <p:sp>
          <p:nvSpPr>
            <p:cNvPr id="397"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398"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00" name="Training with labelled and Unlabelled data"/>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4886">
              <a:defRPr b="1" sz="4648">
                <a:latin typeface="Helvetica Neue"/>
                <a:ea typeface="Helvetica Neue"/>
                <a:cs typeface="Helvetica Neue"/>
                <a:sym typeface="Helvetica Neue"/>
              </a:defRPr>
            </a:lvl1pPr>
          </a:lstStyle>
          <a:p>
            <a:pPr/>
            <a:r>
              <a:t>Training with labelled and Unlabelled data</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模型训练方法"/>
          <p:cNvSpPr txBox="1"/>
          <p:nvPr>
            <p:ph type="title"/>
          </p:nvPr>
        </p:nvSpPr>
        <p:spPr>
          <a:prstGeom prst="rect">
            <a:avLst/>
          </a:prstGeom>
        </p:spPr>
        <p:txBody>
          <a:bodyPr/>
          <a:lstStyle/>
          <a:p>
            <a:pPr/>
            <a:r>
              <a:t>模型训练方法</a:t>
            </a:r>
          </a:p>
        </p:txBody>
      </p:sp>
      <p:grpSp>
        <p:nvGrpSpPr>
          <p:cNvPr id="405" name="成组"/>
          <p:cNvGrpSpPr/>
          <p:nvPr/>
        </p:nvGrpSpPr>
        <p:grpSpPr>
          <a:xfrm>
            <a:off x="369422" y="8800289"/>
            <a:ext cx="12255501" cy="420723"/>
            <a:chOff x="0" y="0"/>
            <a:chExt cx="12255500" cy="420722"/>
          </a:xfrm>
        </p:grpSpPr>
        <p:sp>
          <p:nvSpPr>
            <p:cNvPr id="40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0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06" name="Training with labelled and Unlabelled data"/>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84886">
              <a:defRPr b="1" sz="4648">
                <a:latin typeface="Helvetica Neue"/>
                <a:ea typeface="Helvetica Neue"/>
                <a:cs typeface="Helvetica Neue"/>
                <a:sym typeface="Helvetica Neue"/>
              </a:defRPr>
            </a:lvl1pPr>
          </a:lstStyle>
          <a:p>
            <a:pPr/>
            <a:r>
              <a:t>Training with labelled and Unlabelled data</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MSA 处理方法"/>
          <p:cNvSpPr txBox="1"/>
          <p:nvPr>
            <p:ph type="title"/>
          </p:nvPr>
        </p:nvSpPr>
        <p:spPr>
          <a:prstGeom prst="rect">
            <a:avLst/>
          </a:prstGeom>
        </p:spPr>
        <p:txBody>
          <a:bodyPr/>
          <a:lstStyle/>
          <a:p>
            <a:pPr/>
            <a:r>
              <a:t>MSA 处理方法</a:t>
            </a:r>
          </a:p>
        </p:txBody>
      </p:sp>
      <p:grpSp>
        <p:nvGrpSpPr>
          <p:cNvPr id="411" name="成组"/>
          <p:cNvGrpSpPr/>
          <p:nvPr/>
        </p:nvGrpSpPr>
        <p:grpSpPr>
          <a:xfrm>
            <a:off x="369422" y="8800289"/>
            <a:ext cx="12255501" cy="420723"/>
            <a:chOff x="0" y="0"/>
            <a:chExt cx="12255500" cy="420722"/>
          </a:xfrm>
        </p:grpSpPr>
        <p:sp>
          <p:nvSpPr>
            <p:cNvPr id="40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1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12" name="MSA depth and cross-chain contacts"/>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43305">
              <a:defRPr b="1" sz="5208">
                <a:latin typeface="Helvetica Neue"/>
                <a:ea typeface="Helvetica Neue"/>
                <a:cs typeface="Helvetica Neue"/>
                <a:sym typeface="Helvetica Neue"/>
              </a:defRPr>
            </a:lvl1pPr>
          </a:lstStyle>
          <a:p>
            <a:pPr/>
            <a:r>
              <a:t>MSA depth and cross-chain contacts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Abstract"/>
          <p:cNvSpPr txBox="1"/>
          <p:nvPr>
            <p:ph type="title"/>
          </p:nvPr>
        </p:nvSpPr>
        <p:spPr>
          <a:prstGeom prst="rect">
            <a:avLst/>
          </a:prstGeom>
        </p:spPr>
        <p:txBody>
          <a:bodyPr/>
          <a:lstStyle/>
          <a:p>
            <a:pPr/>
            <a:r>
              <a:t>Abstract</a:t>
            </a:r>
          </a:p>
        </p:txBody>
      </p:sp>
      <p:grpSp>
        <p:nvGrpSpPr>
          <p:cNvPr id="161" name="成组"/>
          <p:cNvGrpSpPr/>
          <p:nvPr/>
        </p:nvGrpSpPr>
        <p:grpSpPr>
          <a:xfrm>
            <a:off x="369422" y="8800289"/>
            <a:ext cx="12255501" cy="420723"/>
            <a:chOff x="0" y="0"/>
            <a:chExt cx="12255500" cy="420722"/>
          </a:xfrm>
        </p:grpSpPr>
        <p:sp>
          <p:nvSpPr>
            <p:cNvPr id="15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6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162" name="图像" descr="图像"/>
          <p:cNvPicPr>
            <a:picLocks noChangeAspect="1"/>
          </p:cNvPicPr>
          <p:nvPr/>
        </p:nvPicPr>
        <p:blipFill>
          <a:blip r:embed="rId3">
            <a:extLst/>
          </a:blip>
          <a:stretch>
            <a:fillRect/>
          </a:stretch>
        </p:blipFill>
        <p:spPr>
          <a:xfrm>
            <a:off x="2177980" y="3573639"/>
            <a:ext cx="10374372" cy="338021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MSA 处理方法"/>
          <p:cNvSpPr txBox="1"/>
          <p:nvPr>
            <p:ph type="title"/>
          </p:nvPr>
        </p:nvSpPr>
        <p:spPr>
          <a:prstGeom prst="rect">
            <a:avLst/>
          </a:prstGeom>
        </p:spPr>
        <p:txBody>
          <a:bodyPr/>
          <a:lstStyle/>
          <a:p>
            <a:pPr/>
            <a:r>
              <a:t>MSA 处理方法</a:t>
            </a:r>
          </a:p>
        </p:txBody>
      </p:sp>
      <p:grpSp>
        <p:nvGrpSpPr>
          <p:cNvPr id="417" name="成组"/>
          <p:cNvGrpSpPr/>
          <p:nvPr/>
        </p:nvGrpSpPr>
        <p:grpSpPr>
          <a:xfrm>
            <a:off x="369422" y="8800289"/>
            <a:ext cx="12255501" cy="420723"/>
            <a:chOff x="0" y="0"/>
            <a:chExt cx="12255500" cy="420722"/>
          </a:xfrm>
        </p:grpSpPr>
        <p:sp>
          <p:nvSpPr>
            <p:cNvPr id="41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1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18" name="page11image35129584.jpg" descr="page11image35129584.jpg"/>
          <p:cNvPicPr>
            <a:picLocks noChangeAspect="1"/>
          </p:cNvPicPr>
          <p:nvPr/>
        </p:nvPicPr>
        <p:blipFill>
          <a:blip r:embed="rId3">
            <a:extLst/>
          </a:blip>
          <a:stretch>
            <a:fillRect/>
          </a:stretch>
        </p:blipFill>
        <p:spPr>
          <a:xfrm>
            <a:off x="841020" y="3482930"/>
            <a:ext cx="11629989" cy="3809408"/>
          </a:xfrm>
          <a:prstGeom prst="rect">
            <a:avLst/>
          </a:prstGeom>
          <a:ln w="12700">
            <a:miter lim="400000"/>
          </a:ln>
        </p:spPr>
      </p:pic>
      <p:pic>
        <p:nvPicPr>
          <p:cNvPr id="419" name="page9image46396544.png" descr="page9image46396544.png"/>
          <p:cNvPicPr>
            <a:picLocks noChangeAspect="1"/>
          </p:cNvPicPr>
          <p:nvPr/>
        </p:nvPicPr>
        <p:blipFill>
          <a:blip r:embed="rId4">
            <a:extLst/>
          </a:blip>
          <a:stretch>
            <a:fillRect/>
          </a:stretch>
        </p:blipFill>
        <p:spPr>
          <a:xfrm>
            <a:off x="-71570" y="-129"/>
            <a:ext cx="7132770" cy="1282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MSA 处理方法"/>
          <p:cNvSpPr txBox="1"/>
          <p:nvPr>
            <p:ph type="title"/>
          </p:nvPr>
        </p:nvSpPr>
        <p:spPr>
          <a:prstGeom prst="rect">
            <a:avLst/>
          </a:prstGeom>
        </p:spPr>
        <p:txBody>
          <a:bodyPr/>
          <a:lstStyle/>
          <a:p>
            <a:pPr/>
            <a:r>
              <a:t>MSA 处理方法</a:t>
            </a:r>
          </a:p>
        </p:txBody>
      </p:sp>
      <p:grpSp>
        <p:nvGrpSpPr>
          <p:cNvPr id="424" name="成组"/>
          <p:cNvGrpSpPr/>
          <p:nvPr/>
        </p:nvGrpSpPr>
        <p:grpSpPr>
          <a:xfrm>
            <a:off x="369422" y="8800289"/>
            <a:ext cx="12255501" cy="420723"/>
            <a:chOff x="0" y="0"/>
            <a:chExt cx="12255500" cy="420722"/>
          </a:xfrm>
        </p:grpSpPr>
        <p:sp>
          <p:nvSpPr>
            <p:cNvPr id="422"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23"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25" name="MSA depth and cross-chain contacts"/>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43305">
              <a:defRPr b="1" sz="5208">
                <a:latin typeface="Helvetica Neue"/>
                <a:ea typeface="Helvetica Neue"/>
                <a:cs typeface="Helvetica Neue"/>
                <a:sym typeface="Helvetica Neue"/>
              </a:defRPr>
            </a:lvl1pPr>
          </a:lstStyle>
          <a:p>
            <a:pPr/>
            <a:r>
              <a:t>MSA depth and cross-chain contacts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模型效果"/>
          <p:cNvSpPr txBox="1"/>
          <p:nvPr>
            <p:ph type="title"/>
          </p:nvPr>
        </p:nvSpPr>
        <p:spPr>
          <a:prstGeom prst="rect">
            <a:avLst/>
          </a:prstGeom>
        </p:spPr>
        <p:txBody>
          <a:bodyPr/>
          <a:lstStyle/>
          <a:p>
            <a:pPr/>
            <a:r>
              <a:t>模型效果</a:t>
            </a:r>
          </a:p>
        </p:txBody>
      </p:sp>
      <p:grpSp>
        <p:nvGrpSpPr>
          <p:cNvPr id="430" name="成组"/>
          <p:cNvGrpSpPr/>
          <p:nvPr/>
        </p:nvGrpSpPr>
        <p:grpSpPr>
          <a:xfrm>
            <a:off x="369422" y="8800289"/>
            <a:ext cx="12255501" cy="420723"/>
            <a:chOff x="0" y="0"/>
            <a:chExt cx="12255500" cy="420722"/>
          </a:xfrm>
        </p:grpSpPr>
        <p:sp>
          <p:nvSpPr>
            <p:cNvPr id="42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2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31" name="Model Result"/>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Model Result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模型效果"/>
          <p:cNvSpPr txBox="1"/>
          <p:nvPr>
            <p:ph type="title"/>
          </p:nvPr>
        </p:nvSpPr>
        <p:spPr>
          <a:prstGeom prst="rect">
            <a:avLst/>
          </a:prstGeom>
        </p:spPr>
        <p:txBody>
          <a:bodyPr/>
          <a:lstStyle/>
          <a:p>
            <a:pPr/>
            <a:r>
              <a:t> 模型效果</a:t>
            </a:r>
          </a:p>
        </p:txBody>
      </p:sp>
      <p:grpSp>
        <p:nvGrpSpPr>
          <p:cNvPr id="436" name="成组"/>
          <p:cNvGrpSpPr/>
          <p:nvPr/>
        </p:nvGrpSpPr>
        <p:grpSpPr>
          <a:xfrm>
            <a:off x="369422" y="8800289"/>
            <a:ext cx="12255501" cy="420723"/>
            <a:chOff x="0" y="0"/>
            <a:chExt cx="12255500" cy="420722"/>
          </a:xfrm>
        </p:grpSpPr>
        <p:sp>
          <p:nvSpPr>
            <p:cNvPr id="434"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35"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37" name="page8image35886576.png" descr="page8image35886576.png"/>
          <p:cNvPicPr>
            <a:picLocks noChangeAspect="1"/>
          </p:cNvPicPr>
          <p:nvPr/>
        </p:nvPicPr>
        <p:blipFill>
          <a:blip r:embed="rId3">
            <a:extLst/>
          </a:blip>
          <a:srcRect l="0" t="0" r="0" b="70095"/>
          <a:stretch>
            <a:fillRect/>
          </a:stretch>
        </p:blipFill>
        <p:spPr>
          <a:xfrm>
            <a:off x="1491456" y="2653894"/>
            <a:ext cx="10022032" cy="5219824"/>
          </a:xfrm>
          <a:prstGeom prst="rect">
            <a:avLst/>
          </a:prstGeom>
          <a:ln w="12700">
            <a:miter lim="400000"/>
          </a:ln>
        </p:spPr>
      </p:pic>
      <p:sp>
        <p:nvSpPr>
          <p:cNvPr id="438" name="文本"/>
          <p:cNvSpPr txBox="1"/>
          <p:nvPr/>
        </p:nvSpPr>
        <p:spPr>
          <a:xfrm>
            <a:off x="0" y="-228601"/>
            <a:ext cx="1524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模型效果"/>
          <p:cNvSpPr txBox="1"/>
          <p:nvPr>
            <p:ph type="title"/>
          </p:nvPr>
        </p:nvSpPr>
        <p:spPr>
          <a:prstGeom prst="rect">
            <a:avLst/>
          </a:prstGeom>
        </p:spPr>
        <p:txBody>
          <a:bodyPr/>
          <a:lstStyle/>
          <a:p>
            <a:pPr/>
            <a:r>
              <a:t> 模型效果</a:t>
            </a:r>
          </a:p>
        </p:txBody>
      </p:sp>
      <p:grpSp>
        <p:nvGrpSpPr>
          <p:cNvPr id="443" name="成组"/>
          <p:cNvGrpSpPr/>
          <p:nvPr/>
        </p:nvGrpSpPr>
        <p:grpSpPr>
          <a:xfrm>
            <a:off x="369422" y="8800289"/>
            <a:ext cx="12255501" cy="420723"/>
            <a:chOff x="0" y="0"/>
            <a:chExt cx="12255500" cy="420722"/>
          </a:xfrm>
        </p:grpSpPr>
        <p:sp>
          <p:nvSpPr>
            <p:cNvPr id="44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4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44" name="page8image35886576.png" descr="page8image35886576.png"/>
          <p:cNvPicPr>
            <a:picLocks noChangeAspect="1"/>
          </p:cNvPicPr>
          <p:nvPr/>
        </p:nvPicPr>
        <p:blipFill>
          <a:blip r:embed="rId3">
            <a:extLst/>
          </a:blip>
          <a:srcRect l="901" t="31583" r="901" b="35738"/>
          <a:stretch>
            <a:fillRect/>
          </a:stretch>
        </p:blipFill>
        <p:spPr>
          <a:xfrm>
            <a:off x="1581820" y="2209929"/>
            <a:ext cx="9841303" cy="5703997"/>
          </a:xfrm>
          <a:prstGeom prst="rect">
            <a:avLst/>
          </a:prstGeom>
          <a:ln w="12700">
            <a:miter lim="400000"/>
          </a:ln>
        </p:spPr>
      </p:pic>
      <p:sp>
        <p:nvSpPr>
          <p:cNvPr id="445" name="文本"/>
          <p:cNvSpPr txBox="1"/>
          <p:nvPr/>
        </p:nvSpPr>
        <p:spPr>
          <a:xfrm>
            <a:off x="0" y="-228601"/>
            <a:ext cx="1524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模型效果"/>
          <p:cNvSpPr txBox="1"/>
          <p:nvPr>
            <p:ph type="title"/>
          </p:nvPr>
        </p:nvSpPr>
        <p:spPr>
          <a:prstGeom prst="rect">
            <a:avLst/>
          </a:prstGeom>
        </p:spPr>
        <p:txBody>
          <a:bodyPr/>
          <a:lstStyle/>
          <a:p>
            <a:pPr/>
            <a:r>
              <a:t> 模型效果</a:t>
            </a:r>
          </a:p>
        </p:txBody>
      </p:sp>
      <p:grpSp>
        <p:nvGrpSpPr>
          <p:cNvPr id="450" name="成组"/>
          <p:cNvGrpSpPr/>
          <p:nvPr/>
        </p:nvGrpSpPr>
        <p:grpSpPr>
          <a:xfrm>
            <a:off x="369422" y="8800289"/>
            <a:ext cx="12255501" cy="420723"/>
            <a:chOff x="0" y="0"/>
            <a:chExt cx="12255500" cy="420722"/>
          </a:xfrm>
        </p:grpSpPr>
        <p:sp>
          <p:nvSpPr>
            <p:cNvPr id="448"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49"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51" name="page8image35886576.png" descr="page8image35886576.png"/>
          <p:cNvPicPr>
            <a:picLocks noChangeAspect="1"/>
          </p:cNvPicPr>
          <p:nvPr/>
        </p:nvPicPr>
        <p:blipFill>
          <a:blip r:embed="rId3">
            <a:extLst/>
          </a:blip>
          <a:srcRect l="0" t="66867" r="2155" b="454"/>
          <a:stretch>
            <a:fillRect/>
          </a:stretch>
        </p:blipFill>
        <p:spPr>
          <a:xfrm>
            <a:off x="1599409" y="2209928"/>
            <a:ext cx="9805978" cy="5703997"/>
          </a:xfrm>
          <a:prstGeom prst="rect">
            <a:avLst/>
          </a:prstGeom>
          <a:ln w="12700">
            <a:miter lim="400000"/>
          </a:ln>
        </p:spPr>
      </p:pic>
      <p:sp>
        <p:nvSpPr>
          <p:cNvPr id="452" name="文本"/>
          <p:cNvSpPr txBox="1"/>
          <p:nvPr/>
        </p:nvSpPr>
        <p:spPr>
          <a:xfrm>
            <a:off x="0" y="-228601"/>
            <a:ext cx="1524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模型效果"/>
          <p:cNvSpPr txBox="1"/>
          <p:nvPr>
            <p:ph type="title"/>
          </p:nvPr>
        </p:nvSpPr>
        <p:spPr>
          <a:prstGeom prst="rect">
            <a:avLst/>
          </a:prstGeom>
        </p:spPr>
        <p:txBody>
          <a:bodyPr/>
          <a:lstStyle/>
          <a:p>
            <a:pPr/>
            <a:r>
              <a:t> 模型效果</a:t>
            </a:r>
          </a:p>
        </p:txBody>
      </p:sp>
      <p:grpSp>
        <p:nvGrpSpPr>
          <p:cNvPr id="457" name="成组"/>
          <p:cNvGrpSpPr/>
          <p:nvPr/>
        </p:nvGrpSpPr>
        <p:grpSpPr>
          <a:xfrm>
            <a:off x="369422" y="8800289"/>
            <a:ext cx="12255501" cy="420723"/>
            <a:chOff x="0" y="0"/>
            <a:chExt cx="12255500" cy="420722"/>
          </a:xfrm>
        </p:grpSpPr>
        <p:sp>
          <p:nvSpPr>
            <p:cNvPr id="45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5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58" name="41586_2021_3819_MOESM6_ESM.mp4" descr="41586_2021_3819_MOESM6_ESM.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81286" y="2302650"/>
            <a:ext cx="10968831" cy="6169968"/>
          </a:xfrm>
          <a:prstGeom prst="rect">
            <a:avLst/>
          </a:prstGeom>
          <a:ln w="12700">
            <a:solidFill>
              <a:srgbClr val="000000"/>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45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58"/>
                </p:tgtEl>
              </p:cMediaNode>
            </p:video>
            <p:seq concurrent="1" prevAc="none" nextAc="seek">
              <p:cTn id="8" evtFilter="cancelBubble" nodeType="interactiveSeq" restart="whenNotActive" fill="hold">
                <p:stCondLst>
                  <p:cond delay="0" evt="onClick">
                    <p:tgtEl>
                      <p:spTgt spid="45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58"/>
                                        </p:tgtEl>
                                      </p:cBhvr>
                                    </p:cmd>
                                  </p:childTnLst>
                                </p:cTn>
                              </p:par>
                            </p:childTnLst>
                          </p:cTn>
                        </p:par>
                      </p:childTnLst>
                    </p:cTn>
                  </p:par>
                </p:childTnLst>
              </p:cTn>
              <p:nextCondLst>
                <p:cond delay="0" evt="onClick">
                  <p:tgtEl>
                    <p:spTgt spid="45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模型效果"/>
          <p:cNvSpPr txBox="1"/>
          <p:nvPr>
            <p:ph type="title"/>
          </p:nvPr>
        </p:nvSpPr>
        <p:spPr>
          <a:prstGeom prst="rect">
            <a:avLst/>
          </a:prstGeom>
        </p:spPr>
        <p:txBody>
          <a:bodyPr/>
          <a:lstStyle/>
          <a:p>
            <a:pPr/>
            <a:r>
              <a:t> 模型效果</a:t>
            </a:r>
          </a:p>
        </p:txBody>
      </p:sp>
      <p:grpSp>
        <p:nvGrpSpPr>
          <p:cNvPr id="463" name="成组"/>
          <p:cNvGrpSpPr/>
          <p:nvPr/>
        </p:nvGrpSpPr>
        <p:grpSpPr>
          <a:xfrm>
            <a:off x="369422" y="8800289"/>
            <a:ext cx="12255501" cy="420723"/>
            <a:chOff x="0" y="0"/>
            <a:chExt cx="12255500" cy="420722"/>
          </a:xfrm>
        </p:grpSpPr>
        <p:sp>
          <p:nvSpPr>
            <p:cNvPr id="46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6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64" name="41586_2021_3819_MOESM5_ESM.mp4" descr="41586_2021_3819_MOESM5_ESM.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983256" y="2283115"/>
            <a:ext cx="11038288" cy="62090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46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4"/>
                </p:tgtEl>
              </p:cMediaNode>
            </p:video>
            <p:seq concurrent="1" prevAc="none" nextAc="seek">
              <p:cTn id="8" evtFilter="cancelBubble" nodeType="interactiveSeq" restart="whenNotActive" fill="hold">
                <p:stCondLst>
                  <p:cond delay="0" evt="onClick">
                    <p:tgtEl>
                      <p:spTgt spid="46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64"/>
                                        </p:tgtEl>
                                      </p:cBhvr>
                                    </p:cmd>
                                  </p:childTnLst>
                                </p:cTn>
                              </p:par>
                            </p:childTnLst>
                          </p:cTn>
                        </p:par>
                      </p:childTnLst>
                    </p:cTn>
                  </p:par>
                </p:childTnLst>
              </p:cTn>
              <p:nextCondLst>
                <p:cond delay="0" evt="onClick">
                  <p:tgtEl>
                    <p:spTgt spid="46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模型效果"/>
          <p:cNvSpPr txBox="1"/>
          <p:nvPr>
            <p:ph type="title"/>
          </p:nvPr>
        </p:nvSpPr>
        <p:spPr>
          <a:prstGeom prst="rect">
            <a:avLst/>
          </a:prstGeom>
        </p:spPr>
        <p:txBody>
          <a:bodyPr/>
          <a:lstStyle/>
          <a:p>
            <a:pPr/>
            <a:r>
              <a:t> 模型效果</a:t>
            </a:r>
          </a:p>
        </p:txBody>
      </p:sp>
      <p:grpSp>
        <p:nvGrpSpPr>
          <p:cNvPr id="469" name="成组"/>
          <p:cNvGrpSpPr/>
          <p:nvPr/>
        </p:nvGrpSpPr>
        <p:grpSpPr>
          <a:xfrm>
            <a:off x="369422" y="8800289"/>
            <a:ext cx="12255501" cy="420723"/>
            <a:chOff x="0" y="0"/>
            <a:chExt cx="12255500" cy="420722"/>
          </a:xfrm>
        </p:grpSpPr>
        <p:sp>
          <p:nvSpPr>
            <p:cNvPr id="467"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68"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70" name="41586_2021_3819_MOESM4_ESM.mp4" descr="41586_2021_3819_MOESM4_ESM.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281128" y="2326779"/>
            <a:ext cx="10442544" cy="587393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4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0"/>
                </p:tgtEl>
              </p:cMediaNode>
            </p:video>
            <p:seq concurrent="1" prevAc="none" nextAc="seek">
              <p:cTn id="8" evtFilter="cancelBubble" nodeType="interactiveSeq" restart="whenNotActive" fill="hold">
                <p:stCondLst>
                  <p:cond delay="0" evt="onClick">
                    <p:tgtEl>
                      <p:spTgt spid="47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0"/>
                                        </p:tgtEl>
                                      </p:cBhvr>
                                    </p:cmd>
                                  </p:childTnLst>
                                </p:cTn>
                              </p:par>
                            </p:childTnLst>
                          </p:cTn>
                        </p:par>
                      </p:childTnLst>
                    </p:cTn>
                  </p:par>
                </p:childTnLst>
              </p:cTn>
              <p:nextCondLst>
                <p:cond delay="0" evt="onClick">
                  <p:tgtEl>
                    <p:spTgt spid="470"/>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模型效果"/>
          <p:cNvSpPr txBox="1"/>
          <p:nvPr>
            <p:ph type="title"/>
          </p:nvPr>
        </p:nvSpPr>
        <p:spPr>
          <a:prstGeom prst="rect">
            <a:avLst/>
          </a:prstGeom>
        </p:spPr>
        <p:txBody>
          <a:bodyPr/>
          <a:lstStyle/>
          <a:p>
            <a:pPr/>
            <a:r>
              <a:t> 模型效果</a:t>
            </a:r>
          </a:p>
        </p:txBody>
      </p:sp>
      <p:grpSp>
        <p:nvGrpSpPr>
          <p:cNvPr id="475" name="成组"/>
          <p:cNvGrpSpPr/>
          <p:nvPr/>
        </p:nvGrpSpPr>
        <p:grpSpPr>
          <a:xfrm>
            <a:off x="369422" y="8800289"/>
            <a:ext cx="12255501" cy="420723"/>
            <a:chOff x="0" y="0"/>
            <a:chExt cx="12255500" cy="420722"/>
          </a:xfrm>
        </p:grpSpPr>
        <p:sp>
          <p:nvSpPr>
            <p:cNvPr id="47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7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476" name="41586_2021_3819_MOESM3_ESM.mp4" descr="41586_2021_3819_MOESM3_ESM.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026844" y="2307634"/>
            <a:ext cx="10951112" cy="6160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875" fill="hold"/>
                                        <p:tgtEl>
                                          <p:spTgt spid="4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6"/>
                </p:tgtEl>
              </p:cMediaNode>
            </p:video>
            <p:seq concurrent="1" prevAc="none" nextAc="seek">
              <p:cTn id="8" evtFilter="cancelBubble" nodeType="interactiveSeq" restart="whenNotActive" fill="hold">
                <p:stCondLst>
                  <p:cond delay="0" evt="onClick">
                    <p:tgtEl>
                      <p:spTgt spid="47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6"/>
                                        </p:tgtEl>
                                      </p:cBhvr>
                                    </p:cmd>
                                  </p:childTnLst>
                                </p:cTn>
                              </p:par>
                            </p:childTnLst>
                          </p:cTn>
                        </p:par>
                      </p:childTnLst>
                    </p:cTn>
                  </p:par>
                </p:childTnLst>
              </p:cTn>
              <p:nextCondLst>
                <p:cond delay="0" evt="onClick">
                  <p:tgtEl>
                    <p:spTgt spid="47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bstract"/>
          <p:cNvSpPr txBox="1"/>
          <p:nvPr>
            <p:ph type="title"/>
          </p:nvPr>
        </p:nvSpPr>
        <p:spPr>
          <a:prstGeom prst="rect">
            <a:avLst/>
          </a:prstGeom>
        </p:spPr>
        <p:txBody>
          <a:bodyPr/>
          <a:lstStyle/>
          <a:p>
            <a:pPr/>
            <a:r>
              <a:t>Abstract</a:t>
            </a:r>
          </a:p>
        </p:txBody>
      </p:sp>
      <p:grpSp>
        <p:nvGrpSpPr>
          <p:cNvPr id="167" name="成组"/>
          <p:cNvGrpSpPr/>
          <p:nvPr/>
        </p:nvGrpSpPr>
        <p:grpSpPr>
          <a:xfrm>
            <a:off x="369422" y="8800289"/>
            <a:ext cx="12255501" cy="420723"/>
            <a:chOff x="0" y="0"/>
            <a:chExt cx="12255500" cy="420722"/>
          </a:xfrm>
        </p:grpSpPr>
        <p:sp>
          <p:nvSpPr>
            <p:cNvPr id="16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6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pic>
        <p:nvPicPr>
          <p:cNvPr id="168" name="图像" descr="图像"/>
          <p:cNvPicPr>
            <a:picLocks noChangeAspect="1"/>
          </p:cNvPicPr>
          <p:nvPr/>
        </p:nvPicPr>
        <p:blipFill>
          <a:blip r:embed="rId3">
            <a:extLst/>
          </a:blip>
          <a:stretch>
            <a:fillRect/>
          </a:stretch>
        </p:blipFill>
        <p:spPr>
          <a:xfrm>
            <a:off x="933654" y="2762986"/>
            <a:ext cx="5770749" cy="5249296"/>
          </a:xfrm>
          <a:prstGeom prst="rect">
            <a:avLst/>
          </a:prstGeom>
          <a:ln w="12700">
            <a:miter lim="400000"/>
          </a:ln>
        </p:spPr>
      </p:pic>
      <p:pic>
        <p:nvPicPr>
          <p:cNvPr id="169" name="图像" descr="图像"/>
          <p:cNvPicPr>
            <a:picLocks noChangeAspect="1"/>
          </p:cNvPicPr>
          <p:nvPr/>
        </p:nvPicPr>
        <p:blipFill>
          <a:blip r:embed="rId4">
            <a:extLst/>
          </a:blip>
          <a:srcRect l="33643" t="0" r="33643" b="0"/>
          <a:stretch>
            <a:fillRect/>
          </a:stretch>
        </p:blipFill>
        <p:spPr>
          <a:xfrm>
            <a:off x="8088536" y="3038133"/>
            <a:ext cx="2758628" cy="4699001"/>
          </a:xfrm>
          <a:prstGeom prst="rect">
            <a:avLst/>
          </a:prstGeom>
          <a:ln w="12700">
            <a:miter lim="400000"/>
          </a:ln>
        </p:spPr>
      </p:pic>
      <p:sp>
        <p:nvSpPr>
          <p:cNvPr id="170" name="A schematic of the architecture of the AlphaFold system predicting structure from protein sequence."/>
          <p:cNvSpPr txBox="1"/>
          <p:nvPr/>
        </p:nvSpPr>
        <p:spPr>
          <a:xfrm>
            <a:off x="2344613" y="8356600"/>
            <a:ext cx="792187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400">
                <a:solidFill>
                  <a:srgbClr val="6C727A"/>
                </a:solidFill>
                <a:latin typeface="Helvetica"/>
                <a:ea typeface="Helvetica"/>
                <a:cs typeface="Helvetica"/>
                <a:sym typeface="Helvetica"/>
              </a:defRPr>
            </a:lvl1pPr>
          </a:lstStyle>
          <a:p>
            <a:pPr/>
            <a:r>
              <a:t>A schematic of the architecture of the AlphaFold system predicting structure from protein sequence.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相关工作"/>
          <p:cNvSpPr txBox="1"/>
          <p:nvPr>
            <p:ph type="title"/>
          </p:nvPr>
        </p:nvSpPr>
        <p:spPr>
          <a:prstGeom prst="rect">
            <a:avLst/>
          </a:prstGeom>
        </p:spPr>
        <p:txBody>
          <a:bodyPr/>
          <a:lstStyle/>
          <a:p>
            <a:pPr/>
            <a:r>
              <a:t>相关工作</a:t>
            </a:r>
          </a:p>
        </p:txBody>
      </p:sp>
      <p:grpSp>
        <p:nvGrpSpPr>
          <p:cNvPr id="481" name="成组"/>
          <p:cNvGrpSpPr/>
          <p:nvPr/>
        </p:nvGrpSpPr>
        <p:grpSpPr>
          <a:xfrm>
            <a:off x="369422" y="8800289"/>
            <a:ext cx="12255501" cy="420723"/>
            <a:chOff x="0" y="0"/>
            <a:chExt cx="12255500" cy="420722"/>
          </a:xfrm>
        </p:grpSpPr>
        <p:sp>
          <p:nvSpPr>
            <p:cNvPr id="47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8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82" name="Related work"/>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Related work</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相关工作"/>
          <p:cNvSpPr txBox="1"/>
          <p:nvPr>
            <p:ph type="title"/>
          </p:nvPr>
        </p:nvSpPr>
        <p:spPr>
          <a:prstGeom prst="rect">
            <a:avLst/>
          </a:prstGeom>
        </p:spPr>
        <p:txBody>
          <a:bodyPr/>
          <a:lstStyle/>
          <a:p>
            <a:pPr/>
            <a:r>
              <a:t>相关工作</a:t>
            </a:r>
          </a:p>
        </p:txBody>
      </p:sp>
      <p:grpSp>
        <p:nvGrpSpPr>
          <p:cNvPr id="487" name="成组"/>
          <p:cNvGrpSpPr/>
          <p:nvPr/>
        </p:nvGrpSpPr>
        <p:grpSpPr>
          <a:xfrm>
            <a:off x="369422" y="8800289"/>
            <a:ext cx="12255501" cy="420723"/>
            <a:chOff x="0" y="0"/>
            <a:chExt cx="12255500" cy="420722"/>
          </a:xfrm>
        </p:grpSpPr>
        <p:sp>
          <p:nvSpPr>
            <p:cNvPr id="48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8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88" name="https://github.com/chenxingqiang/ref-Alphafold-Code"/>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https://github.com/chenxingqiang/ref-Alphafold-Code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讨论"/>
          <p:cNvSpPr txBox="1"/>
          <p:nvPr>
            <p:ph type="title"/>
          </p:nvPr>
        </p:nvSpPr>
        <p:spPr>
          <a:prstGeom prst="rect">
            <a:avLst/>
          </a:prstGeom>
        </p:spPr>
        <p:txBody>
          <a:bodyPr/>
          <a:lstStyle/>
          <a:p>
            <a:pPr/>
            <a:r>
              <a:t>讨论</a:t>
            </a:r>
          </a:p>
        </p:txBody>
      </p:sp>
      <p:grpSp>
        <p:nvGrpSpPr>
          <p:cNvPr id="493" name="成组"/>
          <p:cNvGrpSpPr/>
          <p:nvPr/>
        </p:nvGrpSpPr>
        <p:grpSpPr>
          <a:xfrm>
            <a:off x="369422" y="8800289"/>
            <a:ext cx="12255501" cy="420723"/>
            <a:chOff x="0" y="0"/>
            <a:chExt cx="12255500" cy="420722"/>
          </a:xfrm>
        </p:grpSpPr>
        <p:sp>
          <p:nvSpPr>
            <p:cNvPr id="49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9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494" name="Discusion"/>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Discusion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讨论"/>
          <p:cNvSpPr txBox="1"/>
          <p:nvPr>
            <p:ph type="title"/>
          </p:nvPr>
        </p:nvSpPr>
        <p:spPr>
          <a:prstGeom prst="rect">
            <a:avLst/>
          </a:prstGeom>
        </p:spPr>
        <p:txBody>
          <a:bodyPr/>
          <a:lstStyle/>
          <a:p>
            <a:pPr/>
            <a:r>
              <a:t>讨论</a:t>
            </a:r>
          </a:p>
        </p:txBody>
      </p:sp>
      <p:grpSp>
        <p:nvGrpSpPr>
          <p:cNvPr id="499" name="成组"/>
          <p:cNvGrpSpPr/>
          <p:nvPr/>
        </p:nvGrpSpPr>
        <p:grpSpPr>
          <a:xfrm>
            <a:off x="369422" y="8800289"/>
            <a:ext cx="12255501" cy="420723"/>
            <a:chOff x="0" y="0"/>
            <a:chExt cx="12255500" cy="420722"/>
          </a:xfrm>
        </p:grpSpPr>
        <p:sp>
          <p:nvSpPr>
            <p:cNvPr id="497"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498"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500" name="The methodology we have taken in designing AlphaFold is a combination of the bioinformatic and physical approaches: we use a physical and geometric inductive bias to build components that learn from PDB data with minimal imposition of handcrafted feature"/>
          <p:cNvSpPr txBox="1"/>
          <p:nvPr/>
        </p:nvSpPr>
        <p:spPr>
          <a:xfrm>
            <a:off x="1152996" y="2787244"/>
            <a:ext cx="9976037" cy="495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200"/>
              </a:spcBef>
              <a:defRPr sz="3100">
                <a:latin typeface="Times Roman"/>
                <a:ea typeface="Times Roman"/>
                <a:cs typeface="Times Roman"/>
                <a:sym typeface="Times Roman"/>
              </a:defRPr>
            </a:lvl1pPr>
          </a:lstStyle>
          <a:p>
            <a:pPr/>
            <a:r>
              <a:t>The methodology we have taken in designing AlphaFold is a combination of the bioinformatic and physical approaches: we use a physical and geometric inductive bias to build components that learn from PDB data with minimal imposition of handcrafted features (e.g. AlphaFold builds hydrogen bonds effectively without a hydrogen bond score function). This results in a network that learns far more efficiently from the limited data in the PDB but is able to cope with the complexity and variety of structural data.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讨论"/>
          <p:cNvSpPr txBox="1"/>
          <p:nvPr>
            <p:ph type="title"/>
          </p:nvPr>
        </p:nvSpPr>
        <p:spPr>
          <a:prstGeom prst="rect">
            <a:avLst/>
          </a:prstGeom>
        </p:spPr>
        <p:txBody>
          <a:bodyPr/>
          <a:lstStyle/>
          <a:p>
            <a:pPr/>
            <a:r>
              <a:t>讨论</a:t>
            </a:r>
          </a:p>
        </p:txBody>
      </p:sp>
      <p:grpSp>
        <p:nvGrpSpPr>
          <p:cNvPr id="505" name="成组"/>
          <p:cNvGrpSpPr/>
          <p:nvPr/>
        </p:nvGrpSpPr>
        <p:grpSpPr>
          <a:xfrm>
            <a:off x="369422" y="8800289"/>
            <a:ext cx="12255501" cy="420723"/>
            <a:chOff x="0" y="0"/>
            <a:chExt cx="12255500" cy="420722"/>
          </a:xfrm>
        </p:grpSpPr>
        <p:sp>
          <p:nvSpPr>
            <p:cNvPr id="50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50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506" name="In particular, AlphaFold is able to handle missing physical context and produce accurate models in challenging cases like intertwined homomers or proteins that only fold in the presence of an unknown heme group. The ability to handle underspecified struc"/>
          <p:cNvSpPr txBox="1"/>
          <p:nvPr/>
        </p:nvSpPr>
        <p:spPr>
          <a:xfrm>
            <a:off x="1700646" y="2791377"/>
            <a:ext cx="8976762" cy="467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200"/>
              </a:spcBef>
              <a:defRPr sz="2400">
                <a:latin typeface="Times Roman"/>
                <a:ea typeface="Times Roman"/>
                <a:cs typeface="Times Roman"/>
                <a:sym typeface="Times Roman"/>
              </a:defRPr>
            </a:lvl1pPr>
          </a:lstStyle>
          <a:p>
            <a:pPr/>
            <a:r>
              <a:t>In particular, AlphaFold is able to handle missing physical context and produce accurate models in challenging cases like intertwined homomers or proteins that only fold in the presence of an unknown heme group. The ability to handle underspecified structural conditions is essential to learning from PDB structures as the PDB represents the full range of conditions in which structures have been solved. In general, AlphaFold is trained to produce the protein structure most likely to appear as part of a PDB structure. In cases where a particular stoichiometry or ligand/ion is predictable from the sequence alone, AlphaFold is likely to produce a structure that respects those constraints implicitly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讨论"/>
          <p:cNvSpPr txBox="1"/>
          <p:nvPr>
            <p:ph type="title"/>
          </p:nvPr>
        </p:nvSpPr>
        <p:spPr>
          <a:prstGeom prst="rect">
            <a:avLst/>
          </a:prstGeom>
        </p:spPr>
        <p:txBody>
          <a:bodyPr/>
          <a:lstStyle/>
          <a:p>
            <a:pPr/>
            <a:r>
              <a:t>讨论</a:t>
            </a:r>
          </a:p>
        </p:txBody>
      </p:sp>
      <p:grpSp>
        <p:nvGrpSpPr>
          <p:cNvPr id="511" name="成组"/>
          <p:cNvGrpSpPr/>
          <p:nvPr/>
        </p:nvGrpSpPr>
        <p:grpSpPr>
          <a:xfrm>
            <a:off x="369422" y="8800289"/>
            <a:ext cx="12255501" cy="420723"/>
            <a:chOff x="0" y="0"/>
            <a:chExt cx="12255500" cy="420722"/>
          </a:xfrm>
        </p:grpSpPr>
        <p:sp>
          <p:nvSpPr>
            <p:cNvPr id="50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51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512" name="AlphaFold has already demonstrated its utility to the experimental community, both for molecular replacement , and interpreting cryogenic electron microscopy (cryo-EM) maps. Moreover, because AlphaFold outputs protein coordinates directly, AlphaFold prod"/>
          <p:cNvSpPr txBox="1"/>
          <p:nvPr/>
        </p:nvSpPr>
        <p:spPr>
          <a:xfrm>
            <a:off x="1964629" y="3295244"/>
            <a:ext cx="8443052" cy="393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200"/>
              </a:spcBef>
              <a:defRPr sz="2400">
                <a:latin typeface="Times Roman"/>
                <a:ea typeface="Times Roman"/>
                <a:cs typeface="Times Roman"/>
                <a:sym typeface="Times Roman"/>
              </a:defRPr>
            </a:lvl1pPr>
          </a:lstStyle>
          <a:p>
            <a:pPr/>
            <a:r>
              <a:t>AlphaFold has already demonstrated its utility to the experimental community, both for molecular replacement , and interpreting cryogenic electron microscopy (cryo-EM) maps. Moreover, because AlphaFold outputs protein coordinates directly, AlphaFold produces predictions in graphics processing unit (GPU)-minutes to GPU-hours depending on the length of the protein sequence (e.g. around one GPU-minute per model for 384 residues, see Methods for details). This opens up the exciting possibility of predicting structures at the proteome-scale and beyond. </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讨论"/>
          <p:cNvSpPr txBox="1"/>
          <p:nvPr>
            <p:ph type="title"/>
          </p:nvPr>
        </p:nvSpPr>
        <p:spPr>
          <a:prstGeom prst="rect">
            <a:avLst/>
          </a:prstGeom>
        </p:spPr>
        <p:txBody>
          <a:bodyPr/>
          <a:lstStyle/>
          <a:p>
            <a:pPr/>
            <a:r>
              <a:t>讨论</a:t>
            </a:r>
          </a:p>
        </p:txBody>
      </p:sp>
      <p:grpSp>
        <p:nvGrpSpPr>
          <p:cNvPr id="517" name="成组"/>
          <p:cNvGrpSpPr/>
          <p:nvPr/>
        </p:nvGrpSpPr>
        <p:grpSpPr>
          <a:xfrm>
            <a:off x="369422" y="8800289"/>
            <a:ext cx="12255501" cy="420723"/>
            <a:chOff x="0" y="0"/>
            <a:chExt cx="12255500" cy="420722"/>
          </a:xfrm>
        </p:grpSpPr>
        <p:sp>
          <p:nvSpPr>
            <p:cNvPr id="515"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516"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518" name="The explosion in available genomic sequencing techniques and data has revolutionized bioinformatics but the intrinsic challenge of experimental structure determination has prevented a similar expansion in our structural knowledge. By developing an accura"/>
          <p:cNvSpPr txBox="1"/>
          <p:nvPr/>
        </p:nvSpPr>
        <p:spPr>
          <a:xfrm>
            <a:off x="1799275" y="2724149"/>
            <a:ext cx="9406250" cy="430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200"/>
              </a:spcBef>
              <a:defRPr sz="2400">
                <a:latin typeface="Times Roman"/>
                <a:ea typeface="Times Roman"/>
                <a:cs typeface="Times Roman"/>
                <a:sym typeface="Times Roman"/>
              </a:defRPr>
            </a:lvl1pPr>
          </a:lstStyle>
          <a:p>
            <a:pPr/>
            <a:r>
              <a:t>The explosion in available genomic sequencing techniques and data has revolutionized bioinformatics but the intrinsic challenge of experimental structure determination has prevented a similar expansion in our structural knowledge. By developing an accurate protein structure prediction algorithm, coupled with existing large and well-curated structure and sequence databases assembled by the experimental community, we hope to accelerate the advancement of structural bioinformatics that can keep pace with the genomics revolution. We hope that AlphaFold, and computational approaches that apply its techniques for other biophysical problems, will become essential tools of modern biology.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273"/>
          <p:cNvSpPr txBox="1"/>
          <p:nvPr>
            <p:ph type="title"/>
          </p:nvPr>
        </p:nvSpPr>
        <p:spPr>
          <a:prstGeom prst="rect">
            <a:avLst/>
          </a:prstGeom>
        </p:spPr>
        <p:txBody>
          <a:bodyPr/>
          <a:lstStyle/>
          <a:p>
            <a:pPr/>
            <a:r>
              <a:t>文献</a:t>
            </a:r>
            <a:r>
              <a:t>/</a:t>
            </a:r>
            <a:r>
              <a:t>资源列表</a:t>
            </a:r>
          </a:p>
        </p:txBody>
      </p:sp>
      <p:grpSp>
        <p:nvGrpSpPr>
          <p:cNvPr id="523" name="成组"/>
          <p:cNvGrpSpPr/>
          <p:nvPr/>
        </p:nvGrpSpPr>
        <p:grpSpPr>
          <a:xfrm>
            <a:off x="369422" y="8800289"/>
            <a:ext cx="12255501" cy="420723"/>
            <a:chOff x="0" y="0"/>
            <a:chExt cx="12255500" cy="420722"/>
          </a:xfrm>
        </p:grpSpPr>
        <p:sp>
          <p:nvSpPr>
            <p:cNvPr id="521"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522"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524" name="https://github.com/chenxingqiang/ref-Alphafold-Code"/>
          <p:cNvSpPr txBox="1"/>
          <p:nvPr/>
        </p:nvSpPr>
        <p:spPr>
          <a:xfrm>
            <a:off x="1165961" y="4553230"/>
            <a:ext cx="10672878"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1">
                    <a:satOff val="20231"/>
                    <a:lumOff val="-16526"/>
                  </a:schemeClr>
                </a:solidFill>
                <a:hlinkClick r:id="rId3" invalidUrl="" action="" tgtFrame="" tooltip="" history="1" highlightClick="0" endSnd="0"/>
              </a:defRPr>
            </a:lvl1pPr>
          </a:lstStyle>
          <a:p>
            <a:pPr>
              <a:defRPr u="none"/>
            </a:pPr>
            <a:r>
              <a:rPr u="sng">
                <a:hlinkClick r:id="rId3" invalidUrl="" action="" tgtFrame="" tooltip="" history="1" highlightClick="0" endSnd="0"/>
              </a:rPr>
              <a:t>https://github.com/chenxingqiang/ref-Alphafold-Code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基础概念学习"/>
          <p:cNvSpPr txBox="1"/>
          <p:nvPr>
            <p:ph type="title"/>
          </p:nvPr>
        </p:nvSpPr>
        <p:spPr>
          <a:prstGeom prst="rect">
            <a:avLst/>
          </a:prstGeom>
        </p:spPr>
        <p:txBody>
          <a:bodyPr/>
          <a:lstStyle/>
          <a:p>
            <a:pPr/>
            <a:r>
              <a:t>基础概念学习</a:t>
            </a:r>
          </a:p>
        </p:txBody>
      </p:sp>
      <p:grpSp>
        <p:nvGrpSpPr>
          <p:cNvPr id="175" name="成组"/>
          <p:cNvGrpSpPr/>
          <p:nvPr/>
        </p:nvGrpSpPr>
        <p:grpSpPr>
          <a:xfrm>
            <a:off x="369422" y="8800289"/>
            <a:ext cx="12255501" cy="420723"/>
            <a:chOff x="0" y="0"/>
            <a:chExt cx="12255500" cy="420722"/>
          </a:xfrm>
        </p:grpSpPr>
        <p:sp>
          <p:nvSpPr>
            <p:cNvPr id="17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7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176" name="Notation"/>
          <p:cNvSpPr txBox="1"/>
          <p:nvPr/>
        </p:nvSpPr>
        <p:spPr>
          <a:xfrm>
            <a:off x="655992" y="4178300"/>
            <a:ext cx="11861801"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5600">
                <a:latin typeface="Helvetica Neue"/>
                <a:ea typeface="Helvetica Neue"/>
                <a:cs typeface="Helvetica Neue"/>
                <a:sym typeface="Helvetica Neue"/>
              </a:defRPr>
            </a:lvl1pPr>
          </a:lstStyle>
          <a:p>
            <a:pPr/>
            <a:r>
              <a:t>Notation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基础概念学习"/>
          <p:cNvSpPr txBox="1"/>
          <p:nvPr>
            <p:ph type="title"/>
          </p:nvPr>
        </p:nvSpPr>
        <p:spPr>
          <a:prstGeom prst="rect">
            <a:avLst/>
          </a:prstGeom>
        </p:spPr>
        <p:txBody>
          <a:bodyPr/>
          <a:lstStyle/>
          <a:p>
            <a:pPr/>
            <a:r>
              <a:t>基础概念学习</a:t>
            </a:r>
          </a:p>
        </p:txBody>
      </p:sp>
      <p:grpSp>
        <p:nvGrpSpPr>
          <p:cNvPr id="181" name="成组"/>
          <p:cNvGrpSpPr/>
          <p:nvPr/>
        </p:nvGrpSpPr>
        <p:grpSpPr>
          <a:xfrm>
            <a:off x="369422" y="8800289"/>
            <a:ext cx="12255501" cy="420723"/>
            <a:chOff x="0" y="0"/>
            <a:chExt cx="12255500" cy="420722"/>
          </a:xfrm>
        </p:grpSpPr>
        <p:sp>
          <p:nvSpPr>
            <p:cNvPr id="179"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80"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182" name="1. Amino acid…"/>
          <p:cNvSpPr txBox="1"/>
          <p:nvPr/>
        </p:nvSpPr>
        <p:spPr>
          <a:xfrm>
            <a:off x="719187" y="2028483"/>
            <a:ext cx="6052395" cy="671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400">
                <a:latin typeface="Times Roman"/>
                <a:ea typeface="Times Roman"/>
                <a:cs typeface="Times Roman"/>
                <a:sym typeface="Times Roman"/>
              </a:defRPr>
            </a:pPr>
            <a:r>
              <a:t>1. Amino acid</a:t>
            </a:r>
          </a:p>
          <a:p>
            <a:pPr algn="l" defTabSz="457200">
              <a:spcBef>
                <a:spcPts val="1200"/>
              </a:spcBef>
              <a:defRPr sz="2400">
                <a:latin typeface="Times Roman"/>
                <a:ea typeface="Times Roman"/>
                <a:cs typeface="Times Roman"/>
                <a:sym typeface="Times Roman"/>
              </a:defRPr>
            </a:pPr>
            <a:r>
              <a:t>2. Pipetide bond</a:t>
            </a:r>
          </a:p>
          <a:p>
            <a:pPr algn="l" defTabSz="457200">
              <a:spcBef>
                <a:spcPts val="1200"/>
              </a:spcBef>
              <a:defRPr sz="2400">
                <a:latin typeface="Times Roman"/>
                <a:ea typeface="Times Roman"/>
                <a:cs typeface="Times Roman"/>
                <a:sym typeface="Times Roman"/>
              </a:defRPr>
            </a:pPr>
            <a:r>
              <a:t>3. Chi Angle</a:t>
            </a:r>
          </a:p>
          <a:p>
            <a:pPr algn="l" defTabSz="457200">
              <a:spcBef>
                <a:spcPts val="1200"/>
              </a:spcBef>
              <a:defRPr sz="2400">
                <a:latin typeface="Times Roman"/>
                <a:ea typeface="Times Roman"/>
                <a:cs typeface="Times Roman"/>
                <a:sym typeface="Times Roman"/>
              </a:defRPr>
            </a:pPr>
            <a:r>
              <a:t>3. lDDT-Cα</a:t>
            </a:r>
          </a:p>
          <a:p>
            <a:pPr algn="l" defTabSz="457200">
              <a:spcBef>
                <a:spcPts val="1200"/>
              </a:spcBef>
              <a:defRPr sz="2400">
                <a:latin typeface="Times Roman"/>
                <a:ea typeface="Times Roman"/>
                <a:cs typeface="Times Roman"/>
                <a:sym typeface="Times Roman"/>
              </a:defRPr>
            </a:pPr>
            <a:r>
              <a:t>4. template modeling score (TM-score) </a:t>
            </a:r>
          </a:p>
          <a:p>
            <a:pPr algn="l" defTabSz="457200">
              <a:spcBef>
                <a:spcPts val="1200"/>
              </a:spcBef>
              <a:defRPr sz="2400">
                <a:latin typeface="Times Roman"/>
                <a:ea typeface="Times Roman"/>
                <a:cs typeface="Times Roman"/>
                <a:sym typeface="Times Roman"/>
              </a:defRPr>
            </a:pPr>
            <a:r>
              <a:t>5. multiple sequence alignments (MSAs)</a:t>
            </a:r>
          </a:p>
          <a:p>
            <a:pPr algn="l" defTabSz="457200">
              <a:spcBef>
                <a:spcPts val="1200"/>
              </a:spcBef>
              <a:defRPr sz="2400">
                <a:latin typeface="Times Roman"/>
                <a:ea typeface="Times Roman"/>
                <a:cs typeface="Times Roman"/>
                <a:sym typeface="Times Roman"/>
              </a:defRPr>
            </a:pPr>
            <a:r>
              <a:t>6. pairwise features </a:t>
            </a:r>
          </a:p>
          <a:p>
            <a:pPr algn="l" defTabSz="457200">
              <a:spcBef>
                <a:spcPts val="1200"/>
              </a:spcBef>
              <a:defRPr sz="2400">
                <a:latin typeface="Times Roman"/>
                <a:ea typeface="Times Roman"/>
                <a:cs typeface="Times Roman"/>
                <a:sym typeface="Times Roman"/>
              </a:defRPr>
            </a:pPr>
            <a:r>
              <a:t>7. homologues </a:t>
            </a:r>
          </a:p>
          <a:p>
            <a:pPr algn="l" defTabSz="457200">
              <a:spcBef>
                <a:spcPts val="1200"/>
              </a:spcBef>
              <a:defRPr sz="2400">
                <a:latin typeface="Times Roman"/>
                <a:ea typeface="Times Roman"/>
                <a:cs typeface="Times Roman"/>
                <a:sym typeface="Times Roman"/>
              </a:defRPr>
            </a:pPr>
            <a:r>
              <a:t>8. IPA</a:t>
            </a:r>
          </a:p>
          <a:p>
            <a:pPr algn="l" defTabSz="457200">
              <a:spcBef>
                <a:spcPts val="1200"/>
              </a:spcBef>
              <a:defRPr sz="2400">
                <a:latin typeface="Times Roman"/>
                <a:ea typeface="Times Roman"/>
                <a:cs typeface="Times Roman"/>
                <a:sym typeface="Times Roman"/>
              </a:defRPr>
            </a:pPr>
            <a:r>
              <a:t>9.</a:t>
            </a:r>
            <a:r>
              <a:t>Evoformer</a:t>
            </a:r>
            <a:r>
              <a:t> </a:t>
            </a:r>
          </a:p>
          <a:p>
            <a:pPr algn="l" defTabSz="457200">
              <a:spcBef>
                <a:spcPts val="1200"/>
              </a:spcBef>
              <a:defRPr sz="2400">
                <a:latin typeface="Times Roman"/>
                <a:ea typeface="Times Roman"/>
                <a:cs typeface="Times Roman"/>
                <a:sym typeface="Times Roman"/>
              </a:defRPr>
            </a:pPr>
            <a:r>
              <a:t>10. pLDDT per-residue accuracy of the structure</a:t>
            </a:r>
          </a:p>
          <a:p>
            <a:pPr algn="l" defTabSz="457200">
              <a:spcBef>
                <a:spcPts val="1200"/>
              </a:spcBef>
              <a:defRPr sz="2400">
                <a:latin typeface="Times Roman"/>
                <a:ea typeface="Times Roman"/>
                <a:cs typeface="Times Roman"/>
                <a:sym typeface="Times Roman"/>
              </a:defRPr>
            </a:pPr>
            <a:r>
              <a:t>11. TM-score pTM</a:t>
            </a:r>
          </a:p>
          <a:p>
            <a:pPr algn="l" defTabSz="457200">
              <a:spcBef>
                <a:spcPts val="1200"/>
              </a:spcBef>
              <a:defRPr sz="2400">
                <a:latin typeface="Times Roman"/>
                <a:ea typeface="Times Roman"/>
                <a:cs typeface="Times Roman"/>
                <a:sym typeface="Times Roman"/>
              </a:defRPr>
            </a:pPr>
            <a:r>
              <a:t>12. Pair-wise error prediction</a:t>
            </a:r>
          </a:p>
        </p:txBody>
      </p:sp>
      <p:sp>
        <p:nvSpPr>
          <p:cNvPr id="183" name="13. Frame-aligned point error FAPE"/>
          <p:cNvSpPr txBox="1"/>
          <p:nvPr/>
        </p:nvSpPr>
        <p:spPr>
          <a:xfrm>
            <a:off x="6922390" y="2068092"/>
            <a:ext cx="4519018" cy="281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200"/>
              </a:spcBef>
              <a:defRPr sz="2400">
                <a:latin typeface="Times Roman"/>
                <a:ea typeface="Times Roman"/>
                <a:cs typeface="Times Roman"/>
                <a:sym typeface="Times Roman"/>
              </a:defRPr>
            </a:pPr>
            <a:r>
              <a:t>13. Frame-aligned point error FAPE</a:t>
            </a:r>
          </a:p>
          <a:p>
            <a:pPr algn="l" defTabSz="457200">
              <a:spcBef>
                <a:spcPts val="1200"/>
              </a:spcBef>
              <a:defRPr sz="2400">
                <a:latin typeface="Times Roman"/>
                <a:ea typeface="Times Roman"/>
                <a:cs typeface="Times Roman"/>
                <a:sym typeface="Times Roman"/>
              </a:defRPr>
            </a:pPr>
          </a:p>
          <a:p>
            <a:pPr algn="l" defTabSz="457200">
              <a:spcBef>
                <a:spcPts val="1200"/>
              </a:spcBef>
              <a:defRPr b="1" sz="1333">
                <a:latin typeface="Times Roman"/>
                <a:ea typeface="Times Roman"/>
                <a:cs typeface="Times Roman"/>
                <a:sym typeface="Times Roman"/>
              </a:defRPr>
            </a:pPr>
          </a:p>
          <a:p>
            <a:pPr algn="l" defTabSz="457200">
              <a:spcBef>
                <a:spcPts val="1200"/>
              </a:spcBef>
              <a:defRPr sz="1066">
                <a:latin typeface="Times Roman"/>
                <a:ea typeface="Times Roman"/>
                <a:cs typeface="Times Roman"/>
                <a:sym typeface="Times Roman"/>
              </a:defRPr>
            </a:pPr>
          </a:p>
          <a:p>
            <a:pPr algn="l" defTabSz="457200">
              <a:spcBef>
                <a:spcPts val="1200"/>
              </a:spcBef>
              <a:defRPr sz="2400">
                <a:latin typeface="Times Roman"/>
                <a:ea typeface="Times Roman"/>
                <a:cs typeface="Times Roman"/>
                <a:sym typeface="Times Roman"/>
              </a:defRPr>
            </a:pPr>
            <a:r>
              <a:t> </a:t>
            </a:r>
          </a:p>
          <a:p>
            <a:pPr algn="l" defTabSz="457200">
              <a:spcBef>
                <a:spcPts val="1200"/>
              </a:spcBef>
              <a:defRPr sz="1066">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2. 肽键"/>
          <p:cNvSpPr txBox="1"/>
          <p:nvPr>
            <p:ph type="title"/>
          </p:nvPr>
        </p:nvSpPr>
        <p:spPr>
          <a:prstGeom prst="rect">
            <a:avLst/>
          </a:prstGeom>
        </p:spPr>
        <p:txBody>
          <a:bodyPr/>
          <a:lstStyle/>
          <a:p>
            <a:pPr/>
            <a:r>
              <a:t>2. 肽键</a:t>
            </a:r>
          </a:p>
        </p:txBody>
      </p:sp>
      <p:grpSp>
        <p:nvGrpSpPr>
          <p:cNvPr id="188" name="成组"/>
          <p:cNvGrpSpPr/>
          <p:nvPr/>
        </p:nvGrpSpPr>
        <p:grpSpPr>
          <a:xfrm>
            <a:off x="369422" y="8800289"/>
            <a:ext cx="12255501" cy="420723"/>
            <a:chOff x="0" y="0"/>
            <a:chExt cx="12255500" cy="420722"/>
          </a:xfrm>
        </p:grpSpPr>
        <p:sp>
          <p:nvSpPr>
            <p:cNvPr id="186"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87"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189" name="https://en.wikipedia.org/wiki/Amino_acid"/>
          <p:cNvSpPr txBox="1"/>
          <p:nvPr/>
        </p:nvSpPr>
        <p:spPr>
          <a:xfrm>
            <a:off x="426422" y="8489155"/>
            <a:ext cx="4118672"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2400"/>
              </a:spcBef>
              <a:defRPr sz="1200">
                <a:solidFill>
                  <a:srgbClr val="747474"/>
                </a:solidFill>
              </a:defRPr>
            </a:lvl1pPr>
          </a:lstStyle>
          <a:p>
            <a:pPr/>
            <a:r>
              <a:t>https://en.wikipedia.org/wiki/Amino_acid</a:t>
            </a:r>
          </a:p>
        </p:txBody>
      </p:sp>
      <p:pic>
        <p:nvPicPr>
          <p:cNvPr id="190" name="图像" descr="图像"/>
          <p:cNvPicPr>
            <a:picLocks noChangeAspect="1"/>
          </p:cNvPicPr>
          <p:nvPr/>
        </p:nvPicPr>
        <p:blipFill>
          <a:blip r:embed="rId3">
            <a:extLst/>
          </a:blip>
          <a:stretch>
            <a:fillRect/>
          </a:stretch>
        </p:blipFill>
        <p:spPr>
          <a:xfrm>
            <a:off x="1322272" y="4307265"/>
            <a:ext cx="9287947" cy="21607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基础信息 概念解释 肽键"/>
          <p:cNvSpPr txBox="1"/>
          <p:nvPr>
            <p:ph type="title"/>
          </p:nvPr>
        </p:nvSpPr>
        <p:spPr>
          <a:prstGeom prst="rect">
            <a:avLst/>
          </a:prstGeom>
        </p:spPr>
        <p:txBody>
          <a:bodyPr/>
          <a:lstStyle/>
          <a:p>
            <a:pPr/>
            <a:r>
              <a:t>基础信息 概念解释 肽键</a:t>
            </a:r>
          </a:p>
        </p:txBody>
      </p:sp>
      <p:grpSp>
        <p:nvGrpSpPr>
          <p:cNvPr id="195" name="成组"/>
          <p:cNvGrpSpPr/>
          <p:nvPr/>
        </p:nvGrpSpPr>
        <p:grpSpPr>
          <a:xfrm>
            <a:off x="369422" y="8800289"/>
            <a:ext cx="12255501" cy="420723"/>
            <a:chOff x="0" y="0"/>
            <a:chExt cx="12255500" cy="420722"/>
          </a:xfrm>
        </p:grpSpPr>
        <p:sp>
          <p:nvSpPr>
            <p:cNvPr id="193" name="更多人工智能的信息请关注官网：www.deepomics.ltd"/>
            <p:cNvSpPr txBox="1"/>
            <p:nvPr/>
          </p:nvSpPr>
          <p:spPr>
            <a:xfrm>
              <a:off x="0" y="0"/>
              <a:ext cx="12255500" cy="4207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i="1" sz="1800">
                  <a:solidFill>
                    <a:srgbClr val="5C86B9"/>
                  </a:solidFill>
                  <a:latin typeface="Palatino"/>
                  <a:ea typeface="Palatino"/>
                  <a:cs typeface="Palatino"/>
                  <a:sym typeface="Palatino"/>
                </a:defRPr>
              </a:lvl1pPr>
            </a:lstStyle>
            <a:p>
              <a:pPr/>
              <a:r>
                <a:t>更多人工智能的信息请关注官网：www.deepomics.ltd</a:t>
              </a:r>
            </a:p>
          </p:txBody>
        </p:sp>
        <p:pic>
          <p:nvPicPr>
            <p:cNvPr id="194" name="图像" descr="图像"/>
            <p:cNvPicPr>
              <a:picLocks noChangeAspect="1"/>
            </p:cNvPicPr>
            <p:nvPr/>
          </p:nvPicPr>
          <p:blipFill>
            <a:blip r:embed="rId2">
              <a:extLst/>
            </a:blip>
            <a:stretch>
              <a:fillRect/>
            </a:stretch>
          </p:blipFill>
          <p:spPr>
            <a:xfrm>
              <a:off x="10617942" y="37058"/>
              <a:ext cx="1349284" cy="346606"/>
            </a:xfrm>
            <a:prstGeom prst="rect">
              <a:avLst/>
            </a:prstGeom>
            <a:ln w="12700" cap="flat">
              <a:noFill/>
              <a:miter lim="400000"/>
            </a:ln>
            <a:effectLst/>
          </p:spPr>
        </p:pic>
      </p:grpSp>
      <p:sp>
        <p:nvSpPr>
          <p:cNvPr id="196" name="https://en.wikipedia.org/wiki/Peptide_bond"/>
          <p:cNvSpPr txBox="1"/>
          <p:nvPr/>
        </p:nvSpPr>
        <p:spPr>
          <a:xfrm>
            <a:off x="426422" y="8489155"/>
            <a:ext cx="4118672" cy="2876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2400"/>
              </a:spcBef>
              <a:defRPr sz="1200">
                <a:solidFill>
                  <a:srgbClr val="747474"/>
                </a:solidFill>
              </a:defRPr>
            </a:lvl1pPr>
          </a:lstStyle>
          <a:p>
            <a:pPr/>
            <a:r>
              <a:t>https://en.wikipedia.org/wiki/Peptide_bond</a:t>
            </a:r>
          </a:p>
        </p:txBody>
      </p:sp>
      <p:pic>
        <p:nvPicPr>
          <p:cNvPr id="197" name="图像" descr="图像"/>
          <p:cNvPicPr>
            <a:picLocks noChangeAspect="1"/>
          </p:cNvPicPr>
          <p:nvPr/>
        </p:nvPicPr>
        <p:blipFill>
          <a:blip r:embed="rId3">
            <a:extLst/>
          </a:blip>
          <a:stretch>
            <a:fillRect/>
          </a:stretch>
        </p:blipFill>
        <p:spPr>
          <a:xfrm>
            <a:off x="2792677" y="2333818"/>
            <a:ext cx="6999546" cy="579649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